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73" r:id="rId2"/>
  </p:sldMasterIdLst>
  <p:notesMasterIdLst>
    <p:notesMasterId r:id="rId21"/>
  </p:notesMasterIdLst>
  <p:sldIdLst>
    <p:sldId id="274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3588" cy="6858000"/>
  <p:notesSz cx="6858000" cy="9144000"/>
  <p:defaultTextStyle>
    <a:defPPr>
      <a:defRPr lang="en-GB"/>
    </a:defPPr>
    <a:lvl1pPr algn="l" defTabSz="449263" rtl="0" fontAlgn="base" hangingPunct="0">
      <a:lnSpc>
        <a:spcPct val="93000"/>
      </a:lnSpc>
      <a:spcBef>
        <a:spcPts val="25"/>
      </a:spcBef>
      <a:spcAft>
        <a:spcPts val="2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ts val="25"/>
      </a:spcBef>
      <a:spcAft>
        <a:spcPts val="2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ts val="25"/>
      </a:spcBef>
      <a:spcAft>
        <a:spcPts val="2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ts val="25"/>
      </a:spcBef>
      <a:spcAft>
        <a:spcPts val="2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ts val="25"/>
      </a:spcBef>
      <a:spcAft>
        <a:spcPts val="25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2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Emisiones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de GEI</a:t>
            </a:r>
            <a:r>
              <a:rPr lang="en-US" baseline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aseline="0" dirty="0" err="1">
                <a:latin typeface="Cambria" panose="02040503050406030204" pitchFamily="18" charset="0"/>
                <a:ea typeface="Cambria" panose="02040503050406030204" pitchFamily="18" charset="0"/>
              </a:rPr>
              <a:t>por</a:t>
            </a:r>
            <a:r>
              <a:rPr lang="en-US" baseline="0" dirty="0">
                <a:latin typeface="Cambria" panose="02040503050406030204" pitchFamily="18" charset="0"/>
                <a:ea typeface="Cambria" panose="02040503050406030204" pitchFamily="18" charset="0"/>
              </a:rPr>
              <a:t> Sector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c:rich>
      </c:tx>
      <c:layout>
        <c:manualLayout>
          <c:xMode val="edge"/>
          <c:yMode val="edge"/>
          <c:x val="0.15425864191293509"/>
          <c:y val="2.52565114443567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E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Φύλλο1!$B$1</c:f>
              <c:strCache>
                <c:ptCount val="1"/>
                <c:pt idx="0">
                  <c:v>Gasto Energético por Sector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012-4B48-8E28-952CB38A6B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6FF-41F1-8D13-34A67EB7C4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6FF-41F1-8D13-34A67EB7C46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6FF-41F1-8D13-34A67EB7C46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6FF-41F1-8D13-34A67EB7C46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6FF-41F1-8D13-34A67EB7C46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6FF-41F1-8D13-34A67EB7C46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6FF-41F1-8D13-34A67EB7C46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16FF-41F1-8D13-34A67EB7C46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Φύλλο1!$A$2:$A$10</c:f>
              <c:strCache>
                <c:ptCount val="9"/>
                <c:pt idx="0">
                  <c:v>Gasto Energético en la Industria</c:v>
                </c:pt>
                <c:pt idx="1">
                  <c:v>Agricultura, Silvicultura y Uso del Suelo</c:v>
                </c:pt>
                <c:pt idx="2">
                  <c:v>Gasto Energético en Edificios </c:v>
                </c:pt>
                <c:pt idx="3">
                  <c:v>Transporte</c:v>
                </c:pt>
                <c:pt idx="4">
                  <c:v>Combustión de Carburante Sin Asignar</c:v>
                </c:pt>
                <c:pt idx="5">
                  <c:v>Emisiones Fugitivas</c:v>
                </c:pt>
                <c:pt idx="6">
                  <c:v>Industria </c:v>
                </c:pt>
                <c:pt idx="7">
                  <c:v>Residuos</c:v>
                </c:pt>
                <c:pt idx="8">
                  <c:v>Gasto Energético en Agricultura y Pesca</c:v>
                </c:pt>
              </c:strCache>
            </c:strRef>
          </c:cat>
          <c:val>
            <c:numRef>
              <c:f>Φύλλο1!$B$2:$B$10</c:f>
              <c:numCache>
                <c:formatCode>General</c:formatCode>
                <c:ptCount val="9"/>
                <c:pt idx="0">
                  <c:v>24.2</c:v>
                </c:pt>
                <c:pt idx="1">
                  <c:v>18.399999999999999</c:v>
                </c:pt>
                <c:pt idx="2">
                  <c:v>17.5</c:v>
                </c:pt>
                <c:pt idx="3">
                  <c:v>16.2</c:v>
                </c:pt>
                <c:pt idx="4">
                  <c:v>7.8</c:v>
                </c:pt>
                <c:pt idx="5">
                  <c:v>5.8</c:v>
                </c:pt>
                <c:pt idx="6">
                  <c:v>5.2</c:v>
                </c:pt>
                <c:pt idx="7">
                  <c:v>3.2</c:v>
                </c:pt>
                <c:pt idx="8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12-4B48-8E28-952CB38A6B1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124867881144229"/>
          <c:y val="0.14291332367984388"/>
          <c:w val="0.37489682422475157"/>
          <c:h val="0.8097307173619872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0E2FE3F9-1EFC-DC53-4024-A0B6F8B33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F8F3C1FE-DBD4-1FF7-B3F1-05FA728393E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47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26840BE-C8AF-EB3E-A808-7531D097A2E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39F94BC4-5C2A-1932-0727-CFA4B9CBD38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6C2453E-80BE-D202-251F-971C005F144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90D35D35-5628-0598-EAEF-4315F70C820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29498F31-80D9-760C-E4BA-6EE34C75CB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fld id="{3AB2BC9D-3F38-4B04-93F3-B6C7A6E859C4}" type="slidenum">
              <a:rPr lang="es-ES" altLang="es-ES"/>
              <a:pPr/>
              <a:t>‹Nº›</a:t>
            </a:fld>
            <a:endParaRPr lang="es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8705F9A-480F-BCF8-6BD6-4F8464A3BEA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43857F0-978B-4E5E-B468-465E0B2765A0}" type="slidenum">
              <a:rPr lang="es-ES" altLang="es-ES"/>
              <a:pPr/>
              <a:t>3</a:t>
            </a:fld>
            <a:endParaRPr lang="es-ES" altLang="es-ES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1194B12B-4CBD-4552-A8AD-4D3D33AA757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7D2C36C5-5828-E7A6-C02D-849C651415F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BA5A123-94C6-3A9F-575A-69009DAB5D9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232BF0-2B45-456E-8E2D-2E2BA5C9F7EF}" type="slidenum">
              <a:rPr lang="es-ES" altLang="es-ES"/>
              <a:pPr/>
              <a:t>12</a:t>
            </a:fld>
            <a:endParaRPr lang="es-ES" altLang="es-ES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ABCF5E28-4DB2-BF9D-CFD7-32A0487A114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2B104BDB-FF9E-A73F-8D12-77CCA421844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37EEB3CA-5490-30D4-1A94-F754C1F9D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EEFED6B-1293-4A80-AA4C-7518280336AC}" type="slidenum">
              <a:rPr lang="es-ES" altLang="es-ES" sz="1200">
                <a:latin typeface="Times New Roman" panose="02020603050405020304" pitchFamily="18" charset="0"/>
                <a:cs typeface="Segoe UI" panose="020B0502040204020203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</a:t>
            </a:fld>
            <a:endParaRPr lang="es-ES" altLang="es-ES" sz="1200"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F396FDC-E3C9-030A-79BE-967FC7287B7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C7A8292-5566-45ED-B28C-49D53FD20072}" type="slidenum">
              <a:rPr lang="es-ES" altLang="es-ES"/>
              <a:pPr/>
              <a:t>13</a:t>
            </a:fld>
            <a:endParaRPr lang="es-ES" altLang="es-ES"/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F228DDA4-2BEB-BC05-3D26-BF9EA9F5158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2BDC89C0-8E65-3561-A86B-2F5B9D7E03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B4E4532A-408C-5271-6114-50EB6398C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60B1795-4D4E-4270-8D34-09FB4D411F28}" type="slidenum">
              <a:rPr lang="es-ES" altLang="es-ES" sz="1200">
                <a:latin typeface="Times New Roman" panose="02020603050405020304" pitchFamily="18" charset="0"/>
                <a:cs typeface="Segoe UI" panose="020B0502040204020203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</a:t>
            </a:fld>
            <a:endParaRPr lang="es-ES" altLang="es-ES" sz="1200"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B20EA50-969F-7A2A-6A16-BAE5CD154F7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5DC93B-FD66-4BBB-85FA-13201AC225B8}" type="slidenum">
              <a:rPr lang="es-ES" altLang="es-ES"/>
              <a:pPr/>
              <a:t>14</a:t>
            </a:fld>
            <a:endParaRPr lang="es-ES" altLang="es-ES"/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D8EDF3C7-7B6D-57C3-6B87-744C6379115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8F3DCBA3-3828-2E90-7330-28667877C3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7583A06-C473-C7ED-2054-38CB9BE0D68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52BF211-938B-41D3-A18B-69E60AC546E3}" type="slidenum">
              <a:rPr lang="es-ES" altLang="es-ES"/>
              <a:pPr/>
              <a:t>15</a:t>
            </a:fld>
            <a:endParaRPr lang="es-ES" altLang="es-ES"/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304D3895-8374-4F7B-BA99-78C586A809C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A0BB59B2-8AEF-847F-B919-A0898454B57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D06EC336-734A-35BA-28BA-566C0DDA6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3894D0A-2F14-441E-A2C0-F9A594C76B68}" type="slidenum">
              <a:rPr lang="es-ES" altLang="es-ES" sz="1200">
                <a:latin typeface="Times New Roman" panose="02020603050405020304" pitchFamily="18" charset="0"/>
                <a:cs typeface="Segoe UI" panose="020B0502040204020203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es-ES" altLang="es-ES" sz="1200"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5B3A3B5-BAA0-5D91-F307-843D3F96A88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7BB14F-C5EB-42AA-A759-D8F0A3BA82C5}" type="slidenum">
              <a:rPr lang="es-ES" altLang="es-ES"/>
              <a:pPr/>
              <a:t>16</a:t>
            </a:fld>
            <a:endParaRPr lang="es-ES" altLang="es-ES"/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462F279C-E3B0-5CBD-D03A-773F67D37DA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21504361-693B-4FC6-386E-1350F181346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3A81C1CF-654D-15D3-E3E6-04C9E0EE8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BAA3FD2-EBA6-4808-969E-8B4010374260}" type="slidenum">
              <a:rPr lang="es-ES" altLang="es-ES" sz="1200">
                <a:latin typeface="Times New Roman" panose="02020603050405020304" pitchFamily="18" charset="0"/>
                <a:cs typeface="Segoe UI" panose="020B0502040204020203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es-ES" altLang="es-ES" sz="1200"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3D098B-7A21-4E70-AA72-9BFE24E4B12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180EBA-72B5-4BD4-9B24-1B66349CFE0A}" type="slidenum">
              <a:rPr lang="es-ES" altLang="es-ES"/>
              <a:pPr/>
              <a:t>17</a:t>
            </a:fld>
            <a:endParaRPr lang="es-ES" altLang="es-ES"/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A60A4E2F-8E6C-FB57-129F-E3214790D0E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BBF8C23-1CFA-9AE4-D435-B88E1894A10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5AB6CB5-B01D-C0C8-057D-5E35551ADD9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D84F4E-7A6D-4F26-A7DE-66FED3874447}" type="slidenum">
              <a:rPr lang="es-ES" altLang="es-ES"/>
              <a:pPr/>
              <a:t>18</a:t>
            </a:fld>
            <a:endParaRPr lang="es-ES" altLang="es-ES"/>
          </a:p>
        </p:txBody>
      </p:sp>
      <p:sp>
        <p:nvSpPr>
          <p:cNvPr id="39937" name="Rectangle 1">
            <a:extLst>
              <a:ext uri="{FF2B5EF4-FFF2-40B4-BE49-F238E27FC236}">
                <a16:creationId xmlns:a16="http://schemas.microsoft.com/office/drawing/2014/main" id="{82A23919-C286-F2B3-A0A9-AA0583A49B9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D5E821C7-4986-54A6-7474-8EFEBCCED36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7B422CB-5999-873C-B765-61BC9AF5C98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55ED5B-7048-41C9-A8F8-5BDA0BB5292A}" type="slidenum">
              <a:rPr lang="es-ES" altLang="es-ES"/>
              <a:pPr/>
              <a:t>4</a:t>
            </a:fld>
            <a:endParaRPr lang="es-ES" altLang="es-ES"/>
          </a:p>
        </p:txBody>
      </p:sp>
      <p:sp>
        <p:nvSpPr>
          <p:cNvPr id="25601" name="Rectangle 1">
            <a:extLst>
              <a:ext uri="{FF2B5EF4-FFF2-40B4-BE49-F238E27FC236}">
                <a16:creationId xmlns:a16="http://schemas.microsoft.com/office/drawing/2014/main" id="{8E80BC2D-7AA5-53F1-D6CE-2D9B983FC41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A5DA223B-C785-20F7-3C40-2DC3E0E7131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A885FF3-6608-2CFB-D979-34793A775F2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834136E-C73E-4C64-9858-D1A816286C07}" type="slidenum">
              <a:rPr lang="es-ES" altLang="es-ES"/>
              <a:pPr/>
              <a:t>5</a:t>
            </a:fld>
            <a:endParaRPr lang="es-ES" altLang="es-ES"/>
          </a:p>
        </p:txBody>
      </p:sp>
      <p:sp>
        <p:nvSpPr>
          <p:cNvPr id="26625" name="Rectangle 1">
            <a:extLst>
              <a:ext uri="{FF2B5EF4-FFF2-40B4-BE49-F238E27FC236}">
                <a16:creationId xmlns:a16="http://schemas.microsoft.com/office/drawing/2014/main" id="{3F1D552F-4624-4BC9-7612-574BB1BA82C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4AA70AAB-62A4-2946-43B2-2531EBF6654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886037D-927D-8DD6-18FA-CCDF9B9212F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21A8EEF-44AC-4704-A038-EC7E12A2DC44}" type="slidenum">
              <a:rPr lang="es-ES" altLang="es-ES"/>
              <a:pPr/>
              <a:t>6</a:t>
            </a:fld>
            <a:endParaRPr lang="es-ES" altLang="es-ES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A7AF6EA1-92AD-AA21-9462-B0189EA75F0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CC90739-D9B4-0B24-163B-7478AA9CD5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CAD4424-D702-DE05-32EB-190547A3AFD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71DB11-42BA-466D-9037-C65BA041A6C2}" type="slidenum">
              <a:rPr lang="es-ES" altLang="es-ES"/>
              <a:pPr/>
              <a:t>7</a:t>
            </a:fld>
            <a:endParaRPr lang="es-ES" altLang="es-ES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766062B2-A26A-A8EE-B452-E3FB99BB5EB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835120F4-23BB-31D4-89A1-FF97B4F793D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FBF85B9-3DC1-092A-3D21-4726850BD4F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1FC372-479E-4EC1-8357-A4A6FD9B2C85}" type="slidenum">
              <a:rPr lang="es-ES" altLang="es-ES"/>
              <a:pPr/>
              <a:t>8</a:t>
            </a:fld>
            <a:endParaRPr lang="es-ES" altLang="es-ES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00AEE315-00B6-C4A6-D012-8FE37FDA271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02E84ED9-1BE8-A526-00A1-B736FF6D379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1CE08FF-C55E-5F99-65CA-4D660AB5B92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DC44A5-9E6B-4904-938D-8CB60AF35B7F}" type="slidenum">
              <a:rPr lang="es-ES" altLang="es-ES"/>
              <a:pPr/>
              <a:t>9</a:t>
            </a:fld>
            <a:endParaRPr lang="es-ES" altLang="es-ES"/>
          </a:p>
        </p:txBody>
      </p:sp>
      <p:sp>
        <p:nvSpPr>
          <p:cNvPr id="30721" name="Rectangle 1">
            <a:extLst>
              <a:ext uri="{FF2B5EF4-FFF2-40B4-BE49-F238E27FC236}">
                <a16:creationId xmlns:a16="http://schemas.microsoft.com/office/drawing/2014/main" id="{1E67C04A-7955-9011-0FF6-AFD4836436E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16EE145C-3945-ED18-7694-5E539F22EB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  <p:sp>
        <p:nvSpPr>
          <p:cNvPr id="30723" name="Text Box 3">
            <a:extLst>
              <a:ext uri="{FF2B5EF4-FFF2-40B4-BE49-F238E27FC236}">
                <a16:creationId xmlns:a16="http://schemas.microsoft.com/office/drawing/2014/main" id="{FB4B665F-7958-5866-30E1-5D5F5AC78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FC80871-80BB-4A5D-92A0-EBF3A5687CC0}" type="slidenum">
              <a:rPr lang="es-ES" altLang="es-ES" sz="1200">
                <a:latin typeface="Times New Roman" panose="02020603050405020304" pitchFamily="18" charset="0"/>
                <a:cs typeface="Segoe UI" panose="020B0502040204020203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</a:t>
            </a:fld>
            <a:endParaRPr lang="es-ES" altLang="es-ES" sz="1200">
              <a:latin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E206F3E-AD6A-C280-7FE2-EEC80699FC4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D0CB09E-885D-48BC-BFDA-D15DD32DAF73}" type="slidenum">
              <a:rPr lang="es-ES" altLang="es-ES"/>
              <a:pPr/>
              <a:t>10</a:t>
            </a:fld>
            <a:endParaRPr lang="es-ES" altLang="es-ES"/>
          </a:p>
        </p:txBody>
      </p:sp>
      <p:sp>
        <p:nvSpPr>
          <p:cNvPr id="31745" name="Rectangle 1">
            <a:extLst>
              <a:ext uri="{FF2B5EF4-FFF2-40B4-BE49-F238E27FC236}">
                <a16:creationId xmlns:a16="http://schemas.microsoft.com/office/drawing/2014/main" id="{70CA2EE2-56CC-7F4C-3430-FB92B9F5D23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7BDBAD35-50B4-BAAC-4604-8ED66899F5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1DFE066-FA44-625D-F94C-935C6DDD2E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3032E1B-B4BA-4AB0-B1CA-FED6058803FB}" type="slidenum">
              <a:rPr lang="es-ES" altLang="es-ES"/>
              <a:pPr/>
              <a:t>11</a:t>
            </a:fld>
            <a:endParaRPr lang="es-ES" altLang="es-ES"/>
          </a:p>
        </p:txBody>
      </p:sp>
      <p:sp>
        <p:nvSpPr>
          <p:cNvPr id="32769" name="Rectangle 1">
            <a:extLst>
              <a:ext uri="{FF2B5EF4-FFF2-40B4-BE49-F238E27FC236}">
                <a16:creationId xmlns:a16="http://schemas.microsoft.com/office/drawing/2014/main" id="{A486795B-D5D7-0C02-F626-89B02439354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5900" y="812800"/>
            <a:ext cx="7127875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FA85B066-2358-A19D-139D-FE511FD8B78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life-climamed.eu/home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BBAD01-1664-3495-92DD-7F275E865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5588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D0910B-2A4A-FC87-A355-E69A177A6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B04E5D0-2C33-2899-9C5D-7B5E717A3716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1C2BD17-4973-A159-3B30-B853C05F49DE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9560EF5-62EF-451D-BBB8-1BF5A6031B0B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91237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817FD-55D3-31F2-B167-D782C1A5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30D7F7-AE98-A055-8CEF-DF7839CCC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718760-07F8-5C15-D12E-6590EB4D10DD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37FAE44-8014-F64E-75C3-A372B29DEF9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7AAAA5-9CB0-47F8-A06E-6855D1EE7273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62041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323289-CA95-41AA-B314-102E3BFC2E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39175" y="287338"/>
            <a:ext cx="2513013" cy="557847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B08411-2356-EAA8-3A32-A3C968BD8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96963" y="287338"/>
            <a:ext cx="7389812" cy="5578475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8F88A37-393B-EABC-AB78-84C5CD4C2A7D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D91019-9E2D-080D-B939-58F0E6E502A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B298F71-A515-44D9-8DF1-19200EEFEAB7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953528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398324"/>
            <a:ext cx="12190413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90413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423" y="758952"/>
            <a:ext cx="1005971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194" y="4455621"/>
            <a:ext cx="1005971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528" y="6432148"/>
            <a:ext cx="3050245" cy="365125"/>
          </a:xfrm>
        </p:spPr>
        <p:txBody>
          <a:bodyPr/>
          <a:lstStyle/>
          <a:p>
            <a:r>
              <a:rPr lang="en-US" dirty="0">
                <a:latin typeface="DejaVuSans-Bold"/>
              </a:rPr>
              <a:t>ClimaMED - LIFE17 CCM/GR/000087</a:t>
            </a:r>
            <a:endParaRPr lang="el-GR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815" y="4343400"/>
            <a:ext cx="98768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9966B17-C29E-F785-8C5C-D60AEFCA99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07903" y="417815"/>
            <a:ext cx="2688122" cy="7738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2B7DC8-7201-7A93-A287-CB9F96E55BED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63" y="248076"/>
            <a:ext cx="1146568" cy="954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60DF3F-37A7-7CE4-A30F-3708AA1C8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06505" y="274230"/>
            <a:ext cx="959910" cy="1181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093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2014A7-E1F1-583C-9844-52A8A87E88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9841" y="243278"/>
            <a:ext cx="1865064" cy="5368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2356A5-6856-A554-2E9A-9A6D80AD84B8}"/>
              </a:ext>
            </a:extLst>
          </p:cNvPr>
          <p:cNvSpPr txBox="1"/>
          <p:nvPr userDrawn="1"/>
        </p:nvSpPr>
        <p:spPr>
          <a:xfrm>
            <a:off x="44380" y="6502112"/>
            <a:ext cx="2582393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https://life-climamed.eu/home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5E1276-BB9A-06C7-C827-FEAC8AC6EEAD}"/>
              </a:ext>
            </a:extLst>
          </p:cNvPr>
          <p:cNvSpPr/>
          <p:nvPr userDrawn="1"/>
        </p:nvSpPr>
        <p:spPr>
          <a:xfrm>
            <a:off x="3176" y="6321108"/>
            <a:ext cx="12190413" cy="5368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1C1EF8D-CC7D-BD8D-20D0-9D349D2BB86B}"/>
              </a:ext>
            </a:extLst>
          </p:cNvPr>
          <p:cNvSpPr txBox="1">
            <a:spLocks/>
          </p:cNvSpPr>
          <p:nvPr userDrawn="1"/>
        </p:nvSpPr>
        <p:spPr>
          <a:xfrm>
            <a:off x="9264201" y="6413986"/>
            <a:ext cx="22509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none" dirty="0">
                <a:latin typeface="Bahnschrift SemiLight" panose="020B0502040204020203" pitchFamily="34" charset="0"/>
              </a:rPr>
              <a:t>www.envitech.org</a:t>
            </a:r>
            <a:endParaRPr lang="el-GR" sz="900" cap="none" dirty="0">
              <a:latin typeface="Bahnschrift SemiLight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55D75E-E164-6218-F8D3-12DD31A4ADDB}"/>
              </a:ext>
            </a:extLst>
          </p:cNvPr>
          <p:cNvPicPr/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112" y="6368968"/>
            <a:ext cx="574384" cy="43747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1110A4D-51E7-7724-37ED-EE1479011817}"/>
              </a:ext>
            </a:extLst>
          </p:cNvPr>
          <p:cNvSpPr txBox="1">
            <a:spLocks/>
          </p:cNvSpPr>
          <p:nvPr userDrawn="1"/>
        </p:nvSpPr>
        <p:spPr>
          <a:xfrm>
            <a:off x="-148850" y="6404368"/>
            <a:ext cx="29024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DejaVuSans-Bold"/>
              </a:rPr>
              <a:t>ClimaMED - LIFE17 CCM/GR/000087</a:t>
            </a:r>
            <a:endParaRPr lang="el-GR" sz="900" dirty="0"/>
          </a:p>
        </p:txBody>
      </p:sp>
      <p:pic>
        <p:nvPicPr>
          <p:cNvPr id="1026" name="Picture 1" descr="NEW LOGO 2010">
            <a:extLst>
              <a:ext uri="{FF2B5EF4-FFF2-40B4-BE49-F238E27FC236}">
                <a16:creationId xmlns:a16="http://schemas.microsoft.com/office/drawing/2014/main" id="{42B23590-3E69-103B-25FF-5D235B4C98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351" y="6339580"/>
            <a:ext cx="421494" cy="516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23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90413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90413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423" y="758952"/>
            <a:ext cx="1005971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423" y="4453128"/>
            <a:ext cx="1005971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A8D-62AF-4D50-A83F-11CCEA88206D}" type="slidenum">
              <a:rPr lang="el-GR" smtClean="0"/>
              <a:t>‹Nº›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815" y="4343400"/>
            <a:ext cx="987680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0432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423" y="286604"/>
            <a:ext cx="1005971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421" y="1845734"/>
            <a:ext cx="4938403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8730" y="1845735"/>
            <a:ext cx="4938403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423" y="6459786"/>
            <a:ext cx="2472593" cy="365125"/>
          </a:xfrm>
          <a:prstGeom prst="rect">
            <a:avLst/>
          </a:prstGeom>
        </p:spPr>
        <p:txBody>
          <a:bodyPr/>
          <a:lstStyle/>
          <a:p>
            <a:fld id="{31AB5A34-DC79-4869-90D6-BB6C3CFD84EF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A8D-62AF-4D50-A83F-11CCEA88206D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9221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423" y="286604"/>
            <a:ext cx="1005971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423" y="1846052"/>
            <a:ext cx="4938403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423" y="2582334"/>
            <a:ext cx="4938403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730" y="1846052"/>
            <a:ext cx="4938403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8730" y="2582334"/>
            <a:ext cx="4938403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423" y="6459786"/>
            <a:ext cx="2472593" cy="365125"/>
          </a:xfrm>
          <a:prstGeom prst="rect">
            <a:avLst/>
          </a:prstGeom>
        </p:spPr>
        <p:txBody>
          <a:bodyPr/>
          <a:lstStyle/>
          <a:p>
            <a:fld id="{31AB5A34-DC79-4869-90D6-BB6C3CFD84EF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A8D-62AF-4D50-A83F-11CCEA88206D}" type="slidenum">
              <a:rPr lang="el-GR" smtClean="0"/>
              <a:t>‹Nº›</a:t>
            </a:fld>
            <a:endParaRPr lang="el-GR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E67041-A971-A789-5277-7F8A6ADE3E1B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943" y="360222"/>
            <a:ext cx="768291" cy="53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8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423" y="6459786"/>
            <a:ext cx="2472593" cy="365125"/>
          </a:xfrm>
          <a:prstGeom prst="rect">
            <a:avLst/>
          </a:prstGeom>
        </p:spPr>
        <p:txBody>
          <a:bodyPr/>
          <a:lstStyle/>
          <a:p>
            <a:fld id="{31AB5A34-DC79-4869-90D6-BB6C3CFD84EF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A8D-62AF-4D50-A83F-11CCEA88206D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6968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6" y="6400800"/>
            <a:ext cx="12190413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90413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423" y="6459786"/>
            <a:ext cx="2472593" cy="365125"/>
          </a:xfrm>
          <a:prstGeom prst="rect">
            <a:avLst/>
          </a:prstGeom>
        </p:spPr>
        <p:txBody>
          <a:bodyPr/>
          <a:lstStyle/>
          <a:p>
            <a:fld id="{31AB5A34-DC79-4869-90D6-BB6C3CFD84EF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A8D-62AF-4D50-A83F-11CCEA88206D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1215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131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597" y="0"/>
            <a:ext cx="640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9" y="594359"/>
            <a:ext cx="3200817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1225" y="731520"/>
            <a:ext cx="6493086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9" y="2926080"/>
            <a:ext cx="3200817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73" y="6459786"/>
            <a:ext cx="2618851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31AB5A34-DC79-4869-90D6-BB6C3CFD84EF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1225" y="6459786"/>
            <a:ext cx="4648805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F00A8D-62AF-4D50-A83F-11CCEA88206D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817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157D22-CB76-BCFE-E768-1359EB22E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E0E7B0-9F5D-14FF-98FB-499CED263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720AA11-4FAB-6925-90F7-5DB12F394C2B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6653CA1-669E-742B-A257-BE33EA9B2B8F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AE499E6-1CD5-4022-B396-3A6506897A9A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392230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90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90413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424" y="5074920"/>
            <a:ext cx="10114962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" y="0"/>
            <a:ext cx="12193573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423" y="5907024"/>
            <a:ext cx="10114581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423" y="6459786"/>
            <a:ext cx="2472593" cy="365125"/>
          </a:xfrm>
          <a:prstGeom prst="rect">
            <a:avLst/>
          </a:prstGeom>
        </p:spPr>
        <p:txBody>
          <a:bodyPr/>
          <a:lstStyle/>
          <a:p>
            <a:fld id="{31AB5A34-DC79-4869-90D6-BB6C3CFD84EF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A8D-62AF-4D50-A83F-11CCEA88206D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2740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423" y="6459786"/>
            <a:ext cx="2472593" cy="365125"/>
          </a:xfrm>
          <a:prstGeom prst="rect">
            <a:avLst/>
          </a:prstGeom>
        </p:spPr>
        <p:txBody>
          <a:bodyPr/>
          <a:lstStyle/>
          <a:p>
            <a:fld id="{31AB5A34-DC79-4869-90D6-BB6C3CFD84EF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A8D-62AF-4D50-A83F-11CCEA88206D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3030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6" y="6400800"/>
            <a:ext cx="12190413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90413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037" y="412302"/>
            <a:ext cx="2629242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09" y="412302"/>
            <a:ext cx="7735307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423" y="6459786"/>
            <a:ext cx="2472593" cy="365125"/>
          </a:xfrm>
          <a:prstGeom prst="rect">
            <a:avLst/>
          </a:prstGeom>
        </p:spPr>
        <p:txBody>
          <a:bodyPr/>
          <a:lstStyle/>
          <a:p>
            <a:fld id="{31AB5A34-DC79-4869-90D6-BB6C3CFD84EF}" type="datetimeFigureOut">
              <a:rPr lang="el-GR" smtClean="0"/>
              <a:t>23/1/2024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0A8D-62AF-4D50-A83F-11CCEA88206D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906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716FC2-DF03-1CBD-B48D-6D8C3CCC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7188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859229-6A6F-1F94-8E79-82CF87E17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79005E0-D458-72DB-6D64-95DD63F74FD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218FC6-0DCB-3990-42DA-55FBB471A172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92D743B-B51C-41DF-830D-4648551CA92A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15591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5145E1-2F8A-C4F3-2E05-37598538B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6C11CE-2B15-222A-F608-ECB8624D1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6963" y="1846263"/>
            <a:ext cx="4951412" cy="40195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09D0811-C0B5-019F-1D15-4135CFF58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0775" y="1846263"/>
            <a:ext cx="4951413" cy="40195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221BC2-8270-CD48-C2F2-5A1DC7E1F3EC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6CB026-AC9D-7836-E75D-3B1DDF427EAB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AF8F962-F8CC-4A74-9440-CD276358DE4E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43649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0A1EF7-4C2F-5B4F-BA0B-04166108B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14D08A-AA86-B5B2-622B-D836EF7E8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611BDAB-4727-0D94-696B-6445FCC3E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6B24C2A-9B70-2885-6A04-757736E454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B934A6-83EC-FBD5-5D90-E9F27D1DA6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7074B554-FF20-4D08-D00A-66A53DAE2943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AB8DBFEB-2837-94CE-DC34-6903D3856E5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7D25885-3D8D-4078-8403-BF0D43014CD6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99985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8065D6-58B6-7E6E-DD68-03270E6E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6BE652-EA69-CBE4-09E4-AB9B4F4A9E37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0F73EF6-26EC-0379-0315-A5B2C80E024B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1A6392D-E35F-4D99-A944-CBDCA430ABE6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08456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273AAA53-C342-331D-79D7-AF6BC66033E8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E79BF89-D49C-9594-ADA6-9A42E5D1E7D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8572D2C-BC73-458C-AD48-ACECDB167EA2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418845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8BF8B3-78C7-4D78-4988-F8DF3BD05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087DE4-FA37-1017-BC76-196D63706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B1AF23-F96D-E690-6DA8-101C6702D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E2374D-63DA-7A39-3411-4FE6593F00A6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76C3C-04A5-6A31-B0A7-4B83FE82381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74D3A2A-7E72-48C7-BB48-6D5CFC04733C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99825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699E28-53CB-5E67-1A5D-CAF6DAE0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C084B1D-F2E8-A47C-0AB9-10047CE335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0F1923-86D2-ACFF-3724-2D8B2FB7F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3FC9E9-D75A-26F4-AE0C-10F57F9AE13C}"/>
              </a:ext>
            </a:extLst>
          </p:cNvPr>
          <p:cNvSpPr>
            <a:spLocks noGrp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1E640E-AC9B-54EB-06B5-5E05E76DDBE7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9461C0-4B9F-4507-AEBE-318DC2AB3421}" type="slidenum">
              <a:rPr lang="en-US" altLang="es-ES"/>
              <a:pPr/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02761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life-climamed.eu/home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life-climamed.eu/home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1A02B892-35ED-571E-BBC0-553EA3973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34125"/>
            <a:ext cx="12192000" cy="66675"/>
          </a:xfrm>
          <a:prstGeom prst="rect">
            <a:avLst/>
          </a:prstGeom>
          <a:solidFill>
            <a:srgbClr val="99CB3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cxnSp>
        <p:nvCxnSpPr>
          <p:cNvPr id="2050" name="AutoShape 2">
            <a:extLst>
              <a:ext uri="{FF2B5EF4-FFF2-40B4-BE49-F238E27FC236}">
                <a16:creationId xmlns:a16="http://schemas.microsoft.com/office/drawing/2014/main" id="{C050A8D6-6E5B-7685-1592-D07D92D46CC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193800" y="1738313"/>
            <a:ext cx="9969500" cy="1587"/>
          </a:xfrm>
          <a:prstGeom prst="straightConnector1">
            <a:avLst/>
          </a:prstGeom>
          <a:noFill/>
          <a:ln w="6480" cap="flat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051" name="Picture 3">
            <a:extLst>
              <a:ext uri="{FF2B5EF4-FFF2-40B4-BE49-F238E27FC236}">
                <a16:creationId xmlns:a16="http://schemas.microsoft.com/office/drawing/2014/main" id="{AA3FA795-EC3D-3306-4EB1-EC1655808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42888"/>
            <a:ext cx="18637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Rectangle 4">
            <a:extLst>
              <a:ext uri="{FF2B5EF4-FFF2-40B4-BE49-F238E27FC236}">
                <a16:creationId xmlns:a16="http://schemas.microsoft.com/office/drawing/2014/main" id="{36A9DCAF-35A8-31C0-0B7C-39AEE0F10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502400"/>
            <a:ext cx="25812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es-ES" sz="1200" u="sng">
                <a:solidFill>
                  <a:srgbClr val="CCCCFF"/>
                </a:solidFill>
                <a:latin typeface="Calibri" panose="020F0502020204030204" pitchFamily="34" charset="0"/>
                <a:hlinkClick r:id="rId14"/>
              </a:rPr>
              <a:t>https://life-climamed.eu/home</a:t>
            </a:r>
            <a:r>
              <a:rPr lang="en-US" altLang="es-ES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B937FD37-C6AF-2D86-5B8F-9531A16A5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96963" y="287338"/>
            <a:ext cx="100552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title text format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E3FDEB41-38D0-5480-BA09-E65793B62C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96963" y="1846263"/>
            <a:ext cx="10055225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/>
              <a:t>Click to edit the outline text format</a:t>
            </a:r>
          </a:p>
          <a:p>
            <a:pPr lvl="1"/>
            <a:r>
              <a:rPr lang="en-GB" altLang="es-ES"/>
              <a:t>Second Outline Level</a:t>
            </a:r>
          </a:p>
          <a:p>
            <a:pPr lvl="2"/>
            <a:r>
              <a:rPr lang="en-GB" altLang="es-ES"/>
              <a:t>Third Outline Level</a:t>
            </a:r>
          </a:p>
          <a:p>
            <a:pPr lvl="3"/>
            <a:r>
              <a:rPr lang="en-GB" altLang="es-ES"/>
              <a:t>Fourth Outline Level</a:t>
            </a:r>
          </a:p>
          <a:p>
            <a:pPr lvl="4"/>
            <a:r>
              <a:rPr lang="en-GB" altLang="es-ES"/>
              <a:t>Fifth Outline Level</a:t>
            </a:r>
          </a:p>
          <a:p>
            <a:pPr lvl="4"/>
            <a:r>
              <a:rPr lang="en-GB" altLang="es-ES"/>
              <a:t>Sixth Outline Level</a:t>
            </a:r>
          </a:p>
          <a:p>
            <a:pPr lvl="4"/>
            <a:r>
              <a:rPr lang="en-GB" altLang="es-ES"/>
              <a:t>Seventh Outline Level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840D0162-28CC-F382-89BD-B871433BB76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686175" y="6459538"/>
            <a:ext cx="48196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endParaRPr lang="es-ES" altLang="es-ES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9EF57D44-A09E-6143-A32A-FC6B855E43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899650" y="6459538"/>
            <a:ext cx="13081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100">
                <a:solidFill>
                  <a:srgbClr val="FFFFFF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fld id="{583C038B-D4CB-4A85-B5A1-65F61B6F0D0E}" type="slidenum">
              <a:rPr lang="en-US" altLang="es-ES"/>
              <a:pPr/>
              <a:t>‹Nº›</a:t>
            </a:fld>
            <a:endParaRPr lang="en-US" altLang="es-ES"/>
          </a:p>
        </p:txBody>
      </p:sp>
      <p:pic>
        <p:nvPicPr>
          <p:cNvPr id="2057" name="Picture 9">
            <a:extLst>
              <a:ext uri="{FF2B5EF4-FFF2-40B4-BE49-F238E27FC236}">
                <a16:creationId xmlns:a16="http://schemas.microsoft.com/office/drawing/2014/main" id="{4681531E-A0CB-2627-B227-29A0D9251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42888"/>
            <a:ext cx="18637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" name="Rectangle 10">
            <a:extLst>
              <a:ext uri="{FF2B5EF4-FFF2-40B4-BE49-F238E27FC236}">
                <a16:creationId xmlns:a16="http://schemas.microsoft.com/office/drawing/2014/main" id="{0D276908-1B99-EB30-BDAB-B42D574DB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502400"/>
            <a:ext cx="2581275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altLang="es-ES" sz="1200" u="sng">
                <a:solidFill>
                  <a:srgbClr val="CCCCFF"/>
                </a:solidFill>
                <a:latin typeface="Calibri" panose="020F0502020204030204" pitchFamily="34" charset="0"/>
                <a:hlinkClick r:id="rId14"/>
              </a:rPr>
              <a:t>https://life-climamed.eu/home</a:t>
            </a:r>
            <a:r>
              <a:rPr lang="en-US" altLang="es-ES" sz="120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73402CEC-3D58-CFD2-4390-5A4192F7F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6321425"/>
            <a:ext cx="12188825" cy="536575"/>
          </a:xfrm>
          <a:prstGeom prst="rect">
            <a:avLst/>
          </a:prstGeom>
          <a:solidFill>
            <a:srgbClr val="63A53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60" name="Rectangle 12">
            <a:extLst>
              <a:ext uri="{FF2B5EF4-FFF2-40B4-BE49-F238E27FC236}">
                <a16:creationId xmlns:a16="http://schemas.microsoft.com/office/drawing/2014/main" id="{209DC78F-4772-4F76-BE36-111527C4E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3063" y="6413500"/>
            <a:ext cx="22510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altLang="es-ES" sz="900">
                <a:solidFill>
                  <a:srgbClr val="FFFFFF"/>
                </a:solidFill>
                <a:latin typeface="Bahnschrift SemiLight" panose="020B0502040204020203" pitchFamily="34" charset="0"/>
              </a:rPr>
              <a:t>www.envitech.org</a:t>
            </a:r>
          </a:p>
        </p:txBody>
      </p:sp>
      <p:pic>
        <p:nvPicPr>
          <p:cNvPr id="2061" name="Picture 13">
            <a:extLst>
              <a:ext uri="{FF2B5EF4-FFF2-40B4-BE49-F238E27FC236}">
                <a16:creationId xmlns:a16="http://schemas.microsoft.com/office/drawing/2014/main" id="{56CCC1A9-3931-58AB-02E1-43ADF8684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138" y="6369050"/>
            <a:ext cx="573087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62" name="Rectangle 14">
            <a:extLst>
              <a:ext uri="{FF2B5EF4-FFF2-40B4-BE49-F238E27FC236}">
                <a16:creationId xmlns:a16="http://schemas.microsoft.com/office/drawing/2014/main" id="{4031A561-E1F3-72C0-C745-6113BD786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9225" y="6403975"/>
            <a:ext cx="29019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altLang="es-ES" sz="900">
                <a:solidFill>
                  <a:srgbClr val="FFFFFF"/>
                </a:solidFill>
                <a:latin typeface="DejaVuSans-Bold" charset="0"/>
              </a:rPr>
              <a:t>ClimaMED - LIFE17 CCM/GR/000087</a:t>
            </a:r>
          </a:p>
        </p:txBody>
      </p:sp>
      <p:pic>
        <p:nvPicPr>
          <p:cNvPr id="2063" name="Picture 15">
            <a:extLst>
              <a:ext uri="{FF2B5EF4-FFF2-40B4-BE49-F238E27FC236}">
                <a16:creationId xmlns:a16="http://schemas.microsoft.com/office/drawing/2014/main" id="{A235722D-7449-7614-44A7-F16DAFD20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650" y="6338888"/>
            <a:ext cx="4206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marL="1143000" indent="-22860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marL="1600200" indent="-22860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marL="2057400" indent="-22860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defTabSz="449263" rtl="0" fontAlgn="base">
        <a:lnSpc>
          <a:spcPct val="83000"/>
        </a:lnSpc>
        <a:spcBef>
          <a:spcPts val="2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lnSpc>
          <a:spcPct val="75000"/>
        </a:lnSpc>
        <a:spcBef>
          <a:spcPts val="1438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75000"/>
        </a:lnSpc>
        <a:spcBef>
          <a:spcPts val="115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75000"/>
        </a:lnSpc>
        <a:spcBef>
          <a:spcPts val="875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75000"/>
        </a:lnSpc>
        <a:spcBef>
          <a:spcPts val="588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75000"/>
        </a:lnSpc>
        <a:spcBef>
          <a:spcPts val="300"/>
        </a:spcBef>
        <a:spcAft>
          <a:spcPts val="2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" y="6334316"/>
            <a:ext cx="12193573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423" y="286604"/>
            <a:ext cx="1005971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423" y="1845734"/>
            <a:ext cx="1005971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665" y="6459786"/>
            <a:ext cx="48234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1748" y="6459786"/>
            <a:ext cx="13121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410FD-FD70-416D-B501-19460E02587D}" type="slidenum">
              <a:rPr lang="el-GR" smtClean="0"/>
              <a:t>‹Nº›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688" y="1737845"/>
            <a:ext cx="996825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4710051-0DC9-ED09-6786-70B3DB2DFF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69841" y="243278"/>
            <a:ext cx="1865064" cy="5368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D64745-E23A-0D2C-65A4-62F11DCDF1E0}"/>
              </a:ext>
            </a:extLst>
          </p:cNvPr>
          <p:cNvSpPr txBox="1"/>
          <p:nvPr userDrawn="1"/>
        </p:nvSpPr>
        <p:spPr>
          <a:xfrm>
            <a:off x="44380" y="6502112"/>
            <a:ext cx="2582393" cy="264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https://life-climamed.eu/home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life-climamed.eu/home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168AC-87F1-46EF-9900-1E7DBDD382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2755" y="1751278"/>
            <a:ext cx="8915399" cy="2216874"/>
          </a:xfrm>
        </p:spPr>
        <p:txBody>
          <a:bodyPr>
            <a:no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/>
            </a:pPr>
            <a:br>
              <a:rPr lang="el-GR" sz="1800" b="1" spc="0" dirty="0">
                <a:solidFill>
                  <a:schemeClr val="tx1"/>
                </a:solidFill>
                <a:cs typeface="Calibri" panose="020F0502020204030204" pitchFamily="34" charset="0"/>
              </a:rPr>
            </a:br>
            <a:endParaRPr lang="el-GR" sz="2400" spc="0" dirty="0">
              <a:solidFill>
                <a:schemeClr val="tx1"/>
              </a:solidFill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3D27E-DD8D-453A-8454-9C48BA1EE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8338" y="5548005"/>
            <a:ext cx="2984456" cy="954107"/>
          </a:xfrm>
        </p:spPr>
        <p:txBody>
          <a:bodyPr>
            <a:normAutofit/>
          </a:bodyPr>
          <a:lstStyle/>
          <a:p>
            <a:pPr algn="r">
              <a:spcBef>
                <a:spcPts val="0"/>
              </a:spcBef>
            </a:pPr>
            <a:r>
              <a:rPr lang="en-US" sz="1400" b="1" dirty="0">
                <a:solidFill>
                  <a:srgbClr val="00B050"/>
                </a:solidFill>
              </a:rPr>
              <a:t> </a:t>
            </a:r>
          </a:p>
          <a:p>
            <a:pPr algn="r">
              <a:spcBef>
                <a:spcPts val="0"/>
              </a:spcBef>
            </a:pPr>
            <a:r>
              <a:rPr lang="en-US" sz="2000" dirty="0"/>
              <a:t> </a:t>
            </a:r>
            <a:endParaRPr lang="el-GR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0558A-3E93-458F-8EDA-90A2F6A0ED5F}"/>
              </a:ext>
            </a:extLst>
          </p:cNvPr>
          <p:cNvSpPr txBox="1"/>
          <p:nvPr/>
        </p:nvSpPr>
        <p:spPr>
          <a:xfrm>
            <a:off x="45169" y="6502112"/>
            <a:ext cx="2582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1200" dirty="0">
                <a:solidFill>
                  <a:prstClr val="white"/>
                </a:solidFill>
                <a:latin typeface="Calibri" panose="020F0502020204030204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https://life-climamed.eu/home</a:t>
            </a:r>
            <a:r>
              <a:rPr lang="en-US" sz="1200" dirty="0">
                <a:solidFill>
                  <a:prstClr val="white"/>
                </a:solidFill>
                <a:latin typeface="Calibri" panose="020F0502020204030204"/>
                <a:ea typeface="+mn-ea"/>
              </a:rPr>
              <a:t> </a:t>
            </a:r>
            <a:endParaRPr lang="el-GR" sz="1200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EEBB8B-AE4A-D4DC-8CF7-6B98C4474F9D}"/>
              </a:ext>
            </a:extLst>
          </p:cNvPr>
          <p:cNvSpPr txBox="1"/>
          <p:nvPr/>
        </p:nvSpPr>
        <p:spPr>
          <a:xfrm>
            <a:off x="3113776" y="4624674"/>
            <a:ext cx="6094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Tecnologías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innovadoras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para </a:t>
            </a:r>
            <a:r>
              <a:rPr lang="en-US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ayudar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al sector </a:t>
            </a:r>
            <a:r>
              <a:rPr lang="en-US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agrícola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mediterráneo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a </a:t>
            </a:r>
            <a:r>
              <a:rPr lang="en-US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mitigar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el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cambio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climático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l-GR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en-US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Clima</a:t>
            </a: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MED</a:t>
            </a:r>
            <a:br>
              <a:rPr lang="el-GR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LIFE17 CCM/GR/000087 </a:t>
            </a:r>
            <a:endParaRPr lang="en-US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086B80-77B2-0841-877D-3518C0014567}"/>
              </a:ext>
            </a:extLst>
          </p:cNvPr>
          <p:cNvSpPr txBox="1"/>
          <p:nvPr/>
        </p:nvSpPr>
        <p:spPr>
          <a:xfrm>
            <a:off x="3049513" y="2037824"/>
            <a:ext cx="60945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Emisiones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de Gases de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Efecto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Invernadero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el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Sector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Agrícola</a:t>
            </a:r>
            <a:endParaRPr lang="en-US" sz="36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3623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639E1938-B7AA-0A90-C4B2-2D5F7B5E40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Prácticas para reducir emisiones de CO</a:t>
            </a:r>
            <a:r>
              <a:rPr lang="es-ES" altLang="es-ES" sz="4400" baseline="-25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3120E59A-40B9-FB5A-324B-C1C819F3B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/>
          <a:lstStyle>
            <a:lvl1pPr marL="92075" indent="-92075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 sz="2400" b="1">
                <a:solidFill>
                  <a:srgbClr val="404040"/>
                </a:solidFill>
                <a:latin typeface="Cambria" panose="02040503050406030204" pitchFamily="18" charset="0"/>
              </a:rPr>
              <a:t>Cubiertas Vegetales y Rotación de Pastos</a:t>
            </a: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es-ES" altLang="es-ES" sz="2400" b="1">
              <a:solidFill>
                <a:srgbClr val="404040"/>
              </a:solidFill>
              <a:latin typeface="Cambria" panose="02040503050406030204" pitchFamily="18" charset="0"/>
            </a:endParaRPr>
          </a:p>
          <a:p>
            <a:pPr marL="201613" indent="0" algn="just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Las cubiertas vegetales mejoran la salud del suelo, reducen la erosión y secuestran carbono en el suelo, mitigando las emisiones de gases de efecto invernadero.</a:t>
            </a:r>
          </a:p>
          <a:p>
            <a:pPr marL="201613" indent="0" algn="just" hangingPunct="1">
              <a:lnSpc>
                <a:spcPct val="100000"/>
              </a:lnSpc>
              <a:buClrTx/>
              <a:buFontTx/>
              <a:buNone/>
            </a:pPr>
            <a:endParaRPr lang="es-ES" altLang="es-ES" sz="2000">
              <a:solidFill>
                <a:srgbClr val="404040"/>
              </a:solidFill>
              <a:latin typeface="Cambria" panose="02040503050406030204" pitchFamily="18" charset="0"/>
            </a:endParaRPr>
          </a:p>
          <a:p>
            <a:pPr algn="just" hangingPunct="1">
              <a:lnSpc>
                <a:spcPct val="100000"/>
              </a:lnSpc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 sz="2400" b="1">
                <a:solidFill>
                  <a:srgbClr val="404040"/>
                </a:solidFill>
                <a:latin typeface="Cambria" panose="02040503050406030204" pitchFamily="18" charset="0"/>
              </a:rPr>
              <a:t>Agroforestería y Forestación</a:t>
            </a: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es-ES" altLang="es-ES" sz="2400">
              <a:solidFill>
                <a:srgbClr val="404040"/>
              </a:solidFill>
              <a:latin typeface="Cambria" panose="02040503050406030204" pitchFamily="18" charset="0"/>
            </a:endParaRPr>
          </a:p>
          <a:p>
            <a:pPr marL="201613" indent="0" algn="just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Incorporar árboles a los terrenos agrícolas a través de prácticas agroforestales puede secuestrar carbono en los árboles y el suelo.</a:t>
            </a:r>
          </a:p>
          <a:p>
            <a:pPr marL="201613" indent="0" algn="just" hangingPunct="1">
              <a:lnSpc>
                <a:spcPct val="100000"/>
              </a:lnSpc>
              <a:buClrTx/>
              <a:buFontTx/>
              <a:buNone/>
            </a:pPr>
            <a:endParaRPr lang="es-ES" altLang="es-ES" sz="2000">
              <a:solidFill>
                <a:srgbClr val="404040"/>
              </a:solidFill>
              <a:latin typeface="Cambria" panose="02040503050406030204" pitchFamily="18" charset="0"/>
            </a:endParaRPr>
          </a:p>
          <a:p>
            <a:pPr marL="201613" indent="0" algn="just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Plantar árboles en tierras marginales o degradadas a través de la forestación puede contribuir al secuestro de carbono.</a:t>
            </a:r>
          </a:p>
          <a:p>
            <a:pPr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Tx/>
              <a:buFontTx/>
              <a:buNone/>
            </a:pPr>
            <a:endParaRPr lang="es-ES" altLang="es-ES" sz="2000">
              <a:solidFill>
                <a:srgbClr val="40404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DAA86457-02FE-5C80-9E6E-F23E35D9F7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Prácticas para reducir emisiones de CO</a:t>
            </a:r>
            <a:r>
              <a:rPr lang="es-ES" altLang="es-ES" sz="4400" baseline="-25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5AD527FF-30AA-0CA0-1E9F-0C4248969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/>
          <a:lstStyle>
            <a:lvl1pPr marL="92075" indent="-92075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 sz="2400" b="1">
                <a:solidFill>
                  <a:srgbClr val="404040"/>
                </a:solidFill>
                <a:latin typeface="Cambria" panose="02040503050406030204" pitchFamily="18" charset="0"/>
              </a:rPr>
              <a:t>Labranza Reducida o Labranza Cero:</a:t>
            </a: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es-ES" altLang="es-ES" sz="2400" b="1">
              <a:solidFill>
                <a:srgbClr val="404040"/>
              </a:solidFill>
              <a:latin typeface="Cambria" panose="02040503050406030204" pitchFamily="18" charset="0"/>
            </a:endParaRPr>
          </a:p>
          <a:p>
            <a:pPr marL="201613" indent="0" algn="just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Prácticas como la labranza reducida o labranza cero pueden mejorar la estructura del suelo, aumentar el contenido de materia orgánica y reducir las emisiones de dióxido de carbono debido a la perturbación del suelo.</a:t>
            </a:r>
          </a:p>
          <a:p>
            <a:pPr marL="201613" indent="0" algn="just" hangingPunct="1">
              <a:lnSpc>
                <a:spcPct val="100000"/>
              </a:lnSpc>
              <a:buClrTx/>
              <a:buFontTx/>
              <a:buNone/>
            </a:pPr>
            <a:endParaRPr lang="es-ES" altLang="es-ES" sz="2000">
              <a:solidFill>
                <a:srgbClr val="404040"/>
              </a:solidFill>
              <a:latin typeface="Cambria" panose="02040503050406030204" pitchFamily="18" charset="0"/>
            </a:endParaRPr>
          </a:p>
          <a:p>
            <a:pPr algn="just" hangingPunct="1">
              <a:lnSpc>
                <a:spcPct val="100000"/>
              </a:lnSpc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 sz="2400" b="1">
                <a:solidFill>
                  <a:srgbClr val="404040"/>
                </a:solidFill>
                <a:latin typeface="Cambria" panose="02040503050406030204" pitchFamily="18" charset="0"/>
              </a:rPr>
              <a:t>Uso de Energía Renovable:</a:t>
            </a: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es-ES" altLang="es-ES" sz="2400" b="1">
              <a:solidFill>
                <a:srgbClr val="404040"/>
              </a:solidFill>
              <a:latin typeface="Cambria" panose="02040503050406030204" pitchFamily="18" charset="0"/>
            </a:endParaRPr>
          </a:p>
          <a:p>
            <a:pPr marL="201613" indent="0" algn="just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Fuentes de energía renovable como paneles solares y aerogeneradores pueden soportar las necesidades energéticas de operaciones agrícolas, compensando las emisiones de gases de efecto invernadero de combustibles fósiles como el dióxido de carbono.</a:t>
            </a: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es-ES" altLang="es-ES" sz="2000">
              <a:solidFill>
                <a:srgbClr val="40404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D5ABBC81-4EB3-1800-47C1-40752C95E7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Metano (CH</a:t>
            </a:r>
            <a:r>
              <a:rPr lang="es-ES" altLang="es-ES" sz="4400" baseline="-25000">
                <a:solidFill>
                  <a:srgbClr val="404040"/>
                </a:solidFill>
                <a:latin typeface="Cambria" panose="02040503050406030204" pitchFamily="18" charset="0"/>
              </a:rPr>
              <a:t>4</a:t>
            </a: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AFACBF86-BC88-55B7-A238-48A7118D0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/>
          <a:lstStyle>
            <a:lvl1pPr marL="92075" indent="-92075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buClr>
                <a:srgbClr val="99CB38"/>
              </a:buClr>
              <a:buFont typeface="Calibri" panose="020F0502020204030204" pitchFamily="34" charset="0"/>
              <a:buChar char=" "/>
            </a:pPr>
            <a:r>
              <a:rPr lang="es-ES" altLang="es-ES" sz="2400">
                <a:solidFill>
                  <a:srgbClr val="404040"/>
                </a:solidFill>
                <a:latin typeface="Cambria" panose="02040503050406030204" pitchFamily="18" charset="0"/>
              </a:rPr>
              <a:t>Después del dióxido de carbono (CO</a:t>
            </a:r>
            <a:r>
              <a:rPr lang="es-ES" altLang="es-ES" sz="2400" baseline="-25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2400">
                <a:solidFill>
                  <a:srgbClr val="404040"/>
                </a:solidFill>
                <a:latin typeface="Cambria" panose="02040503050406030204" pitchFamily="18" charset="0"/>
              </a:rPr>
              <a:t>), el metano (CH</a:t>
            </a:r>
            <a:r>
              <a:rPr lang="es-ES" altLang="es-ES" sz="2400" baseline="-25000">
                <a:solidFill>
                  <a:srgbClr val="404040"/>
                </a:solidFill>
                <a:latin typeface="Cambria" panose="02040503050406030204" pitchFamily="18" charset="0"/>
              </a:rPr>
              <a:t>4</a:t>
            </a:r>
            <a:r>
              <a:rPr lang="es-ES" altLang="es-ES" sz="2400">
                <a:solidFill>
                  <a:srgbClr val="404040"/>
                </a:solidFill>
                <a:latin typeface="Cambria" panose="02040503050406030204" pitchFamily="18" charset="0"/>
              </a:rPr>
              <a:t>) es el gas de efecto invernadero más importante, responsable del </a:t>
            </a:r>
            <a:r>
              <a:rPr lang="es-ES" altLang="es-ES" sz="2400" b="1">
                <a:solidFill>
                  <a:srgbClr val="C00000"/>
                </a:solidFill>
                <a:latin typeface="Cambria" panose="02040503050406030204" pitchFamily="18" charset="0"/>
              </a:rPr>
              <a:t>20% del calentamiento global</a:t>
            </a:r>
            <a:r>
              <a:rPr lang="es-ES" altLang="es-ES" sz="2400">
                <a:solidFill>
                  <a:srgbClr val="404040"/>
                </a:solidFill>
                <a:latin typeface="Cambria" panose="02040503050406030204" pitchFamily="18" charset="0"/>
              </a:rPr>
              <a:t> desde la era preindustrial. </a:t>
            </a:r>
          </a:p>
          <a:p>
            <a:pPr algn="just" hangingPunct="1">
              <a:lnSpc>
                <a:spcPct val="100000"/>
              </a:lnSpc>
              <a:buClrTx/>
              <a:buFontTx/>
              <a:buNone/>
            </a:pPr>
            <a:endParaRPr lang="es-ES" altLang="es-ES" sz="2400">
              <a:solidFill>
                <a:srgbClr val="404040"/>
              </a:solidFill>
              <a:latin typeface="Cambria" panose="02040503050406030204" pitchFamily="18" charset="0"/>
            </a:endParaRPr>
          </a:p>
          <a:p>
            <a:pPr algn="just" hangingPunct="1">
              <a:lnSpc>
                <a:spcPct val="100000"/>
              </a:lnSpc>
              <a:buClr>
                <a:srgbClr val="99CB38"/>
              </a:buClr>
              <a:buFont typeface="Calibri" panose="020F0502020204030204" pitchFamily="34" charset="0"/>
              <a:buChar char=" "/>
            </a:pPr>
            <a:r>
              <a:rPr lang="es-ES" altLang="es-ES" sz="2400">
                <a:solidFill>
                  <a:srgbClr val="404040"/>
                </a:solidFill>
                <a:latin typeface="Cambria" panose="02040503050406030204" pitchFamily="18" charset="0"/>
              </a:rPr>
              <a:t>Las emisiones de metano tienen un potencial de calentamiento global (GWP) 27 veces mayor que el CO</a:t>
            </a:r>
            <a:r>
              <a:rPr lang="es-ES" altLang="es-ES" sz="2400" baseline="-25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2400">
                <a:solidFill>
                  <a:srgbClr val="404040"/>
                </a:solidFill>
                <a:latin typeface="Cambria" panose="02040503050406030204" pitchFamily="18" charset="0"/>
              </a:rPr>
              <a:t> a 100 años vista. Se calcula que se emiten 8,5 millones de kt equivalentes de CO</a:t>
            </a:r>
            <a:r>
              <a:rPr lang="es-ES" altLang="es-ES" sz="2400" baseline="-8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2400">
                <a:solidFill>
                  <a:srgbClr val="404040"/>
                </a:solidFill>
                <a:latin typeface="Cambria" panose="02040503050406030204" pitchFamily="18" charset="0"/>
              </a:rPr>
              <a:t>. El sector agrícola es el mayor responsable, emitiendo </a:t>
            </a:r>
            <a:r>
              <a:rPr lang="es-ES" altLang="es-ES" sz="2400" b="1">
                <a:solidFill>
                  <a:srgbClr val="C00000"/>
                </a:solidFill>
                <a:latin typeface="Cambria" panose="02040503050406030204" pitchFamily="18" charset="0"/>
              </a:rPr>
              <a:t>3,53 millones de kt equivalentes de CO</a:t>
            </a:r>
            <a:r>
              <a:rPr lang="es-ES" altLang="es-ES" sz="2400" b="1" baseline="-800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2400" b="1">
                <a:solidFill>
                  <a:srgbClr val="C00000"/>
                </a:solidFill>
                <a:latin typeface="Cambria" panose="02040503050406030204" pitchFamily="18" charset="0"/>
              </a:rPr>
              <a:t> (42%).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EBACF938-2669-0E7E-1C86-CC2966EFA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Fuentes de Metano </a:t>
            </a:r>
          </a:p>
        </p:txBody>
      </p:sp>
      <p:graphicFrame>
        <p:nvGraphicFramePr>
          <p:cNvPr id="16386" name="Group 2">
            <a:extLst>
              <a:ext uri="{FF2B5EF4-FFF2-40B4-BE49-F238E27FC236}">
                <a16:creationId xmlns:a16="http://schemas.microsoft.com/office/drawing/2014/main" id="{C2211B81-01AC-4D8E-A351-DECA0689778A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1814513"/>
          <a:ext cx="10801350" cy="4264026"/>
        </p:xfrm>
        <a:graphic>
          <a:graphicData uri="http://schemas.openxmlformats.org/drawingml/2006/table">
            <a:tbl>
              <a:tblPr/>
              <a:tblGrid>
                <a:gridCol w="3408363">
                  <a:extLst>
                    <a:ext uri="{9D8B030D-6E8A-4147-A177-3AD203B41FA5}">
                      <a16:colId xmlns:a16="http://schemas.microsoft.com/office/drawing/2014/main" val="1055294148"/>
                    </a:ext>
                  </a:extLst>
                </a:gridCol>
                <a:gridCol w="1893887">
                  <a:extLst>
                    <a:ext uri="{9D8B030D-6E8A-4147-A177-3AD203B41FA5}">
                      <a16:colId xmlns:a16="http://schemas.microsoft.com/office/drawing/2014/main" val="459606687"/>
                    </a:ext>
                  </a:extLst>
                </a:gridCol>
                <a:gridCol w="2541588">
                  <a:extLst>
                    <a:ext uri="{9D8B030D-6E8A-4147-A177-3AD203B41FA5}">
                      <a16:colId xmlns:a16="http://schemas.microsoft.com/office/drawing/2014/main" val="3025743883"/>
                    </a:ext>
                  </a:extLst>
                </a:gridCol>
                <a:gridCol w="2957512">
                  <a:extLst>
                    <a:ext uri="{9D8B030D-6E8A-4147-A177-3AD203B41FA5}">
                      <a16:colId xmlns:a16="http://schemas.microsoft.com/office/drawing/2014/main" val="3630016574"/>
                    </a:ext>
                  </a:extLst>
                </a:gridCol>
              </a:tblGrid>
              <a:tr h="628650"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r>
                        <a:rPr kumimoji="0" lang="es-E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Fermentación Entérica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Gestión del Estiércol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Campos de Arroz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Descomposición de Residuos Orgánicos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707297"/>
                  </a:ext>
                </a:extLst>
              </a:tr>
              <a:tr h="1452563"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641790"/>
                  </a:ext>
                </a:extLst>
              </a:tr>
              <a:tr h="2182813"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La fermentación entérica es la principal fuente de emisiones de metano de la agricultura. Los animales rumiantes (vacas, ovejas y cabras) tienen un estómago especializado llamado rumen, donde ocurre la fermentación microbiana durante la digestión. Los microbios descomponen los carbohidratos complejos, produciendo metano como subproducto metabólico.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El estiércol producido por el ganado contiene materia orgánica que puede experimentar descomposición anaeróbia durante su almacenamiento o su uso en los campos, produciendo metano.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El cultivo del arroz implica inundar campos, creando condiciones anaeróbias en el suelo. Estas condiciones favorecen la descomposición de la materia orgánica y el crecimiento de microbios metanogénicos.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r>
                        <a:rPr kumimoji="0" lang="en-U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Los residuos orgánicos que provienen de actividades agrícolas, como los residuos de cultivos o residuos alimenticios, pueden producir metano cuando se descomponen bajo condiciones anaeróbias. Esto puede ocurrir en campos, vertederos y pilas de estiércol.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  <a:tab pos="10782300" algn="l"/>
                        </a:tabLst>
                      </a:pPr>
                      <a:endParaRPr kumimoji="0" lang="en-US" altLang="es-E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20682"/>
                  </a:ext>
                </a:extLst>
              </a:tr>
            </a:tbl>
          </a:graphicData>
        </a:graphic>
      </p:graphicFrame>
      <p:pic>
        <p:nvPicPr>
          <p:cNvPr id="16430" name="Picture 46">
            <a:extLst>
              <a:ext uri="{FF2B5EF4-FFF2-40B4-BE49-F238E27FC236}">
                <a16:creationId xmlns:a16="http://schemas.microsoft.com/office/drawing/2014/main" id="{48B72A45-E07D-F73E-57D4-9E6DE940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2725738"/>
            <a:ext cx="2100262" cy="1030287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31" name="Picture 47">
            <a:extLst>
              <a:ext uri="{FF2B5EF4-FFF2-40B4-BE49-F238E27FC236}">
                <a16:creationId xmlns:a16="http://schemas.microsoft.com/office/drawing/2014/main" id="{BA76FB08-0138-021D-B2BF-AC95EF44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2689225"/>
            <a:ext cx="1398587" cy="1049338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32" name="Picture 48">
            <a:extLst>
              <a:ext uri="{FF2B5EF4-FFF2-40B4-BE49-F238E27FC236}">
                <a16:creationId xmlns:a16="http://schemas.microsoft.com/office/drawing/2014/main" id="{E1C2A711-BBC5-19D6-EA26-98B92D394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88" y="2725738"/>
            <a:ext cx="1468437" cy="977900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33" name="Picture 49">
            <a:extLst>
              <a:ext uri="{FF2B5EF4-FFF2-40B4-BE49-F238E27FC236}">
                <a16:creationId xmlns:a16="http://schemas.microsoft.com/office/drawing/2014/main" id="{9FD17F00-0CF1-9269-4ADF-C2658CDD0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450" y="2706688"/>
            <a:ext cx="1573213" cy="1049337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F7D91A53-2AB3-63AC-9CB1-710CC39E5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Prácticas para reducir</a:t>
            </a:r>
            <a:b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</a:b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las emisiones de metano </a:t>
            </a:r>
          </a:p>
        </p:txBody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2C1BB222-662C-E436-9434-4D57F3F5E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/>
          <a:lstStyle>
            <a:lvl1pPr marL="92075" indent="-92075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 sz="2000" b="1">
                <a:solidFill>
                  <a:srgbClr val="404040"/>
                </a:solidFill>
                <a:latin typeface="Cambria" panose="02040503050406030204" pitchFamily="18" charset="0"/>
              </a:rPr>
              <a:t>Gestión del Estiércol</a:t>
            </a:r>
          </a:p>
          <a:p>
            <a:pPr marL="201613" indent="0" algn="just" hangingPunct="1">
              <a:lnSpc>
                <a:spcPct val="90000"/>
              </a:lnSpc>
              <a:spcBef>
                <a:spcPts val="225"/>
              </a:spcBef>
              <a:spcAft>
                <a:spcPts val="425"/>
              </a:spcAft>
              <a:buClrTx/>
              <a:buFontTx/>
              <a:buNone/>
            </a:pPr>
            <a:r>
              <a:rPr lang="es-ES" altLang="es-ES">
                <a:solidFill>
                  <a:srgbClr val="404040"/>
                </a:solidFill>
                <a:latin typeface="Cambria" panose="02040503050406030204" pitchFamily="18" charset="0"/>
              </a:rPr>
              <a:t>Producción de biogás de la digestión anaerobia del estiércol.</a:t>
            </a:r>
          </a:p>
          <a:p>
            <a:pPr marL="201613" indent="0" algn="just" hangingPunct="1">
              <a:lnSpc>
                <a:spcPct val="90000"/>
              </a:lnSpc>
              <a:spcBef>
                <a:spcPts val="225"/>
              </a:spcBef>
              <a:spcAft>
                <a:spcPts val="425"/>
              </a:spcAft>
              <a:buClrTx/>
              <a:buFontTx/>
              <a:buNone/>
            </a:pPr>
            <a:r>
              <a:rPr lang="es-ES" altLang="es-ES">
                <a:solidFill>
                  <a:srgbClr val="404040"/>
                </a:solidFill>
                <a:latin typeface="Cambria" panose="02040503050406030204" pitchFamily="18" charset="0"/>
              </a:rPr>
              <a:t>Instalaciones de almacenaje de estiércol cubiertas para prevenir la liberación de metano.</a:t>
            </a:r>
          </a:p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 sz="2000" b="1">
                <a:solidFill>
                  <a:srgbClr val="404040"/>
                </a:solidFill>
                <a:latin typeface="Cambria" panose="02040503050406030204" pitchFamily="18" charset="0"/>
              </a:rPr>
              <a:t>Mejorar el Cultivo de Arroz</a:t>
            </a:r>
          </a:p>
          <a:p>
            <a:pPr marL="201613" indent="0" algn="just" hangingPunct="1">
              <a:lnSpc>
                <a:spcPct val="90000"/>
              </a:lnSpc>
              <a:spcBef>
                <a:spcPts val="225"/>
              </a:spcBef>
              <a:spcAft>
                <a:spcPts val="425"/>
              </a:spcAft>
              <a:buClrTx/>
              <a:buFontTx/>
              <a:buNone/>
            </a:pPr>
            <a:r>
              <a:rPr lang="es-ES" altLang="es-ES">
                <a:solidFill>
                  <a:srgbClr val="404040"/>
                </a:solidFill>
                <a:latin typeface="Cambria" panose="02040503050406030204" pitchFamily="18" charset="0"/>
              </a:rPr>
              <a:t>Usar prácticas como la alternancia humectación/secado (AWD) o el cultivo aerobio del arroz pueden reducir las emisiones de metano de los campos de arroz.</a:t>
            </a:r>
          </a:p>
          <a:p>
            <a:pPr marL="201613" indent="0" algn="just" hangingPunct="1">
              <a:lnSpc>
                <a:spcPct val="90000"/>
              </a:lnSpc>
              <a:spcBef>
                <a:spcPts val="225"/>
              </a:spcBef>
              <a:spcAft>
                <a:spcPts val="425"/>
              </a:spcAft>
              <a:buClrTx/>
              <a:buFontTx/>
              <a:buNone/>
            </a:pPr>
            <a:r>
              <a:rPr lang="es-ES" altLang="es-ES">
                <a:solidFill>
                  <a:srgbClr val="404040"/>
                </a:solidFill>
                <a:latin typeface="Cambria" panose="02040503050406030204" pitchFamily="18" charset="0"/>
              </a:rPr>
              <a:t>El inundado intermitente y las técnicas de gestión del agua pueden minimizar las condiciones anaerobias que dan lugar a la producción de metano.</a:t>
            </a:r>
          </a:p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 sz="2000" b="1">
                <a:solidFill>
                  <a:srgbClr val="404040"/>
                </a:solidFill>
                <a:latin typeface="Cambria" panose="02040503050406030204" pitchFamily="18" charset="0"/>
              </a:rPr>
              <a:t>Cría de Ganado Sostenible:</a:t>
            </a:r>
          </a:p>
          <a:p>
            <a:pPr marL="201613" indent="0" algn="just" hangingPunct="1">
              <a:lnSpc>
                <a:spcPct val="90000"/>
              </a:lnSpc>
              <a:spcBef>
                <a:spcPts val="225"/>
              </a:spcBef>
              <a:spcAft>
                <a:spcPts val="425"/>
              </a:spcAft>
              <a:buClrTx/>
              <a:buFontTx/>
              <a:buNone/>
            </a:pPr>
            <a:r>
              <a:rPr lang="es-ES" altLang="es-ES">
                <a:solidFill>
                  <a:srgbClr val="404040"/>
                </a:solidFill>
                <a:latin typeface="Cambria" panose="02040503050406030204" pitchFamily="18" charset="0"/>
              </a:rPr>
              <a:t>Elegir razas de ganado con emisiones de metano bajas y mejor conversión alimenticia puede ayudar a reducir las emisiones por animal.</a:t>
            </a:r>
          </a:p>
          <a:p>
            <a:pPr marL="201613" indent="0" algn="just" hangingPunct="1">
              <a:lnSpc>
                <a:spcPct val="90000"/>
              </a:lnSpc>
              <a:spcBef>
                <a:spcPts val="225"/>
              </a:spcBef>
              <a:spcAft>
                <a:spcPts val="425"/>
              </a:spcAft>
              <a:buClrTx/>
              <a:buFontTx/>
              <a:buNone/>
            </a:pPr>
            <a:r>
              <a:rPr lang="es-ES" altLang="es-ES">
                <a:solidFill>
                  <a:srgbClr val="404040"/>
                </a:solidFill>
                <a:latin typeface="Cambria" panose="02040503050406030204" pitchFamily="18" charset="0"/>
              </a:rPr>
              <a:t>Utilizar aditivos alimentarios que inhiban la producción de metano en los estómagos de los animales rumiantes.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70728C44-E708-7657-14D5-E242515B5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800">
                <a:solidFill>
                  <a:srgbClr val="404040"/>
                </a:solidFill>
                <a:latin typeface="Cambria" panose="02040503050406030204" pitchFamily="18" charset="0"/>
              </a:rPr>
              <a:t>Óxido nitroso (N</a:t>
            </a:r>
            <a:r>
              <a:rPr lang="es-ES" altLang="es-ES" sz="4800" baseline="-25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4800">
                <a:solidFill>
                  <a:srgbClr val="404040"/>
                </a:solidFill>
                <a:latin typeface="Cambria" panose="02040503050406030204" pitchFamily="18" charset="0"/>
              </a:rPr>
              <a:t>O)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B070529A-A965-38E3-91C0-CD070EC06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846263"/>
            <a:ext cx="10058400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/>
          <a:lstStyle>
            <a:lvl1pPr marL="92075" indent="-92075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60000"/>
              </a:lnSpc>
              <a:buClr>
                <a:srgbClr val="99CB38"/>
              </a:buClr>
              <a:buFont typeface="Calibri" panose="020F0502020204030204" pitchFamily="34" charset="0"/>
              <a:buChar char=" "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El óxido nitroso (N</a:t>
            </a:r>
            <a:r>
              <a:rPr lang="es-ES" altLang="es-ES" sz="2000" baseline="-8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O) es el tercer gas de efecto invernadero más importante, responsable del </a:t>
            </a:r>
            <a:r>
              <a:rPr lang="es-ES" altLang="es-ES" sz="2000" b="1">
                <a:solidFill>
                  <a:srgbClr val="C00000"/>
                </a:solidFill>
                <a:latin typeface="Cambria" panose="02040503050406030204" pitchFamily="18" charset="0"/>
              </a:rPr>
              <a:t>6,5% del calentamiento global</a:t>
            </a: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 desde la era preindustrial. El óxido nitroso permanece en la atmósfera unos 121 años, pero, debido a su gran capacidad de absorción, tiene 298 veces más GWP que el CO</a:t>
            </a:r>
            <a:r>
              <a:rPr lang="es-ES" altLang="es-ES" sz="2000" baseline="-8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. La concentración media de N</a:t>
            </a:r>
            <a:r>
              <a:rPr lang="es-ES" altLang="es-ES" sz="2000" baseline="-8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O fue de 331 partes por mil millones en 2018, un 22% más que en 1750. La agricultura es la principal culpable, emitiendo </a:t>
            </a:r>
            <a:r>
              <a:rPr lang="es-ES" altLang="es-ES" sz="2000" b="1">
                <a:solidFill>
                  <a:srgbClr val="C00000"/>
                </a:solidFill>
                <a:latin typeface="Cambria" panose="02040503050406030204" pitchFamily="18" charset="0"/>
              </a:rPr>
              <a:t>2,3 millones de kt equivalentes de CO</a:t>
            </a:r>
            <a:r>
              <a:rPr lang="es-ES" altLang="es-ES" sz="2000" b="1" baseline="-8000">
                <a:solidFill>
                  <a:srgbClr val="C0000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2000" b="1">
                <a:solidFill>
                  <a:srgbClr val="C00000"/>
                </a:solidFill>
                <a:latin typeface="Cambria" panose="02040503050406030204" pitchFamily="18" charset="0"/>
              </a:rPr>
              <a:t>. </a:t>
            </a:r>
          </a:p>
          <a:p>
            <a:pPr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Tx/>
              <a:buFontTx/>
              <a:buNone/>
            </a:pPr>
            <a:endParaRPr lang="es-ES" altLang="es-ES" sz="2000" b="1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3EA94DBD-A5C6-7430-47F6-D2F45C532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800">
                <a:solidFill>
                  <a:srgbClr val="404040"/>
                </a:solidFill>
                <a:latin typeface="Cambria" panose="02040503050406030204" pitchFamily="18" charset="0"/>
              </a:rPr>
              <a:t>Fuentes de Óxido Nitroso</a:t>
            </a:r>
          </a:p>
        </p:txBody>
      </p:sp>
      <p:graphicFrame>
        <p:nvGraphicFramePr>
          <p:cNvPr id="19458" name="Group 2">
            <a:extLst>
              <a:ext uri="{FF2B5EF4-FFF2-40B4-BE49-F238E27FC236}">
                <a16:creationId xmlns:a16="http://schemas.microsoft.com/office/drawing/2014/main" id="{F58942B0-695C-F4B7-2DFF-B03ACFDF8F4F}"/>
              </a:ext>
            </a:extLst>
          </p:cNvPr>
          <p:cNvGraphicFramePr>
            <a:graphicFrameLocks noGrp="1"/>
          </p:cNvGraphicFramePr>
          <p:nvPr/>
        </p:nvGraphicFramePr>
        <p:xfrm>
          <a:off x="1096963" y="1846263"/>
          <a:ext cx="10336212" cy="4025900"/>
        </p:xfrm>
        <a:graphic>
          <a:graphicData uri="http://schemas.openxmlformats.org/drawingml/2006/table">
            <a:tbl>
              <a:tblPr/>
              <a:tblGrid>
                <a:gridCol w="2486025">
                  <a:extLst>
                    <a:ext uri="{9D8B030D-6E8A-4147-A177-3AD203B41FA5}">
                      <a16:colId xmlns:a16="http://schemas.microsoft.com/office/drawing/2014/main" val="2075728221"/>
                    </a:ext>
                  </a:extLst>
                </a:gridCol>
                <a:gridCol w="1982787">
                  <a:extLst>
                    <a:ext uri="{9D8B030D-6E8A-4147-A177-3AD203B41FA5}">
                      <a16:colId xmlns:a16="http://schemas.microsoft.com/office/drawing/2014/main" val="1241783833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697953863"/>
                    </a:ext>
                  </a:extLst>
                </a:gridCol>
                <a:gridCol w="2071688">
                  <a:extLst>
                    <a:ext uri="{9D8B030D-6E8A-4147-A177-3AD203B41FA5}">
                      <a16:colId xmlns:a16="http://schemas.microsoft.com/office/drawing/2014/main" val="1087973566"/>
                    </a:ext>
                  </a:extLst>
                </a:gridCol>
                <a:gridCol w="1900237">
                  <a:extLst>
                    <a:ext uri="{9D8B030D-6E8A-4147-A177-3AD203B41FA5}">
                      <a16:colId xmlns:a16="http://schemas.microsoft.com/office/drawing/2014/main" val="2589782949"/>
                    </a:ext>
                  </a:extLst>
                </a:gridCol>
              </a:tblGrid>
              <a:tr h="628650"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r>
                        <a:rPr kumimoji="0" lang="es-E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Estiércol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r>
                        <a:rPr kumimoji="0" lang="en-U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Fertilizantes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r>
                        <a:rPr kumimoji="0" lang="en-U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Residuos de Cultivos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r>
                        <a:rPr kumimoji="0" lang="en-US" alt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Cultivos que Fijan Nitrógeno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r>
                        <a:rPr kumimoji="0" lang="en-U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Gestión del Suelo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543371"/>
                  </a:ext>
                </a:extLst>
              </a:tr>
              <a:tr h="1517650"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69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69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69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69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69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69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69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576982"/>
                  </a:ext>
                </a:extLst>
              </a:tr>
              <a:tr h="1879600"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r>
                        <a:rPr kumimoji="0" lang="en-U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El estiércol del ganado contiene compuestos de nitrógeno que pueden experimentar procesos de nitrificación y desnitrificación, dando lugar a emisiones de óxido nitroso. Las emisiones se ven afectadas por cómo se maneja, almacena y se aplica a los campos el estiércol.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r>
                        <a:rPr kumimoji="0" lang="en-U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El uso de fertilizantes sintéticos, especialmente los fertilizantes con base de nitrógeno, aumenta el nitrógeno disponible para los microbios, que lo transforman en emisiones de óxido nitroso.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r>
                        <a:rPr kumimoji="0" lang="en-U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La descomposición de residuos de cultivos y materia orgánica en el suelo bajo condiciones anaerobias también puede liberar óxido nitroso.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r>
                        <a:rPr kumimoji="0" lang="en-U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Las legumbres y los árboles que fijan nitrógeno pueden estimular las emisiones de óxido nitroso en determinadas condiciones.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r>
                        <a:rPr kumimoji="0" lang="en-US" altLang="es-E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Las prácticas de gestión del suelo pueden perturbar el equilibrio natural de nitrógeno en el suelo, fomentando la liberación de óxido nitroso. </a:t>
                      </a:r>
                    </a:p>
                    <a:p>
                      <a:pPr marL="0" marR="0" lvl="0" indent="0" algn="just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3038" algn="l"/>
                        </a:tabLst>
                      </a:pPr>
                      <a:endParaRPr kumimoji="0" lang="en-US" altLang="es-E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14152"/>
                  </a:ext>
                </a:extLst>
              </a:tr>
            </a:tbl>
          </a:graphicData>
        </a:graphic>
      </p:graphicFrame>
      <p:pic>
        <p:nvPicPr>
          <p:cNvPr id="19512" name="Picture 56">
            <a:extLst>
              <a:ext uri="{FF2B5EF4-FFF2-40B4-BE49-F238E27FC236}">
                <a16:creationId xmlns:a16="http://schemas.microsoft.com/office/drawing/2014/main" id="{986CE8D7-466D-AB8C-2361-971197DF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2638425"/>
            <a:ext cx="1793875" cy="1214438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13" name="Picture 57">
            <a:extLst>
              <a:ext uri="{FF2B5EF4-FFF2-40B4-BE49-F238E27FC236}">
                <a16:creationId xmlns:a16="http://schemas.microsoft.com/office/drawing/2014/main" id="{5382A2DE-BFDC-C549-54AC-2B8EBB451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513" y="2667000"/>
            <a:ext cx="1779587" cy="1187450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14" name="Picture 58">
            <a:extLst>
              <a:ext uri="{FF2B5EF4-FFF2-40B4-BE49-F238E27FC236}">
                <a16:creationId xmlns:a16="http://schemas.microsoft.com/office/drawing/2014/main" id="{20D16500-A4FD-5ED2-325B-E77E386D9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0" y="2667000"/>
            <a:ext cx="1619250" cy="1214438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15" name="Picture 59">
            <a:extLst>
              <a:ext uri="{FF2B5EF4-FFF2-40B4-BE49-F238E27FC236}">
                <a16:creationId xmlns:a16="http://schemas.microsoft.com/office/drawing/2014/main" id="{EFE82BD9-D1C9-7266-CD53-0AA7FB0A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 r="6226"/>
          <a:stretch>
            <a:fillRect/>
          </a:stretch>
        </p:blipFill>
        <p:spPr bwMode="auto">
          <a:xfrm>
            <a:off x="3736975" y="2667000"/>
            <a:ext cx="1603375" cy="1250950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536" r="622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516" name="Picture 60">
            <a:extLst>
              <a:ext uri="{FF2B5EF4-FFF2-40B4-BE49-F238E27FC236}">
                <a16:creationId xmlns:a16="http://schemas.microsoft.com/office/drawing/2014/main" id="{A22E4114-6199-04D5-B928-2F29A4A95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2667000"/>
            <a:ext cx="1668462" cy="1250950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6471EB59-548E-1324-50E4-903C20453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800" dirty="0">
                <a:solidFill>
                  <a:srgbClr val="404040"/>
                </a:solidFill>
                <a:latin typeface="Cambria" panose="02040503050406030204" pitchFamily="18" charset="0"/>
              </a:rPr>
              <a:t>Prácticas para reducir </a:t>
            </a:r>
            <a:br>
              <a:rPr lang="es-ES" altLang="es-ES" sz="4800" dirty="0">
                <a:solidFill>
                  <a:srgbClr val="404040"/>
                </a:solidFill>
                <a:latin typeface="Cambria" panose="02040503050406030204" pitchFamily="18" charset="0"/>
              </a:rPr>
            </a:br>
            <a:r>
              <a:rPr lang="es-ES" altLang="es-ES" sz="4800" dirty="0">
                <a:solidFill>
                  <a:srgbClr val="404040"/>
                </a:solidFill>
                <a:latin typeface="Cambria" panose="02040503050406030204" pitchFamily="18" charset="0"/>
              </a:rPr>
              <a:t>el Óxido Nitroso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327752B1-80C3-8A2C-0BD7-F5A11858D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/>
          <a:lstStyle>
            <a:lvl1pPr marL="92075" indent="-92075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384175" indent="-182563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 sz="2000" b="1">
                <a:solidFill>
                  <a:srgbClr val="404040"/>
                </a:solidFill>
                <a:latin typeface="Cambria" panose="02040503050406030204" pitchFamily="18" charset="0"/>
              </a:rPr>
              <a:t>Ciclaje y Reciclaje de Nutrientes:</a:t>
            </a:r>
          </a:p>
          <a:p>
            <a:pPr lvl="1" hangingPunct="1">
              <a:lnSpc>
                <a:spcPct val="90000"/>
              </a:lnSpc>
              <a:spcBef>
                <a:spcPts val="225"/>
              </a:spcBef>
              <a:spcAft>
                <a:spcPts val="425"/>
              </a:spcAft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>
                <a:solidFill>
                  <a:srgbClr val="404040"/>
                </a:solidFill>
                <a:latin typeface="Cambria" panose="02040503050406030204" pitchFamily="18" charset="0"/>
              </a:rPr>
              <a:t>Implementar prácticas de ciclaje de nutrientes tales como usar residuos de cultivos como fertilizantes orgánicos, puede reducir la necesidad de usar fertilizantes sintéticos y las emisiones asociadas.</a:t>
            </a:r>
          </a:p>
          <a:p>
            <a:pPr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 sz="2000" b="1">
                <a:solidFill>
                  <a:srgbClr val="404040"/>
                </a:solidFill>
                <a:latin typeface="Cambria" panose="02040503050406030204" pitchFamily="18" charset="0"/>
              </a:rPr>
              <a:t>Gestión Eficiente del Fertilizante</a:t>
            </a:r>
          </a:p>
          <a:p>
            <a:pPr lvl="1" hangingPunct="1">
              <a:lnSpc>
                <a:spcPct val="90000"/>
              </a:lnSpc>
              <a:spcBef>
                <a:spcPts val="225"/>
              </a:spcBef>
              <a:spcAft>
                <a:spcPts val="425"/>
              </a:spcAft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>
                <a:solidFill>
                  <a:srgbClr val="404040"/>
                </a:solidFill>
                <a:latin typeface="Cambria" panose="02040503050406030204" pitchFamily="18" charset="0"/>
              </a:rPr>
              <a:t>Adoptar técnicas de la agricultura de precisión para optimizar el uso de fertilizantes, reduciendo el exceso de nitrógeno que da paso a las emisiones de óxido nitroso.</a:t>
            </a:r>
          </a:p>
          <a:p>
            <a:pPr lvl="1" hangingPunct="1">
              <a:lnSpc>
                <a:spcPct val="90000"/>
              </a:lnSpc>
              <a:spcBef>
                <a:spcPts val="225"/>
              </a:spcBef>
              <a:spcAft>
                <a:spcPts val="425"/>
              </a:spcAft>
              <a:buClr>
                <a:srgbClr val="99CB38"/>
              </a:buClr>
              <a:buFont typeface="Wingdings" panose="05000000000000000000" pitchFamily="2" charset="2"/>
              <a:buChar char=""/>
            </a:pPr>
            <a:r>
              <a:rPr lang="es-ES" altLang="es-ES">
                <a:solidFill>
                  <a:srgbClr val="404040"/>
                </a:solidFill>
                <a:latin typeface="Cambria" panose="02040503050406030204" pitchFamily="18" charset="0"/>
              </a:rPr>
              <a:t>Usar fertilizantes de liberación lenta o liberación controlada que minimicen las pérdidas de nitrógeno y favorezcan que los cultivos absorban nutrientes.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E622CDC4-10C2-0DA6-6E60-5E7458D84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800" dirty="0">
                <a:solidFill>
                  <a:srgbClr val="404040"/>
                </a:solidFill>
                <a:latin typeface="Cambria" panose="02040503050406030204" pitchFamily="18" charset="0"/>
              </a:rPr>
              <a:t>Tendencias Futuras </a:t>
            </a:r>
          </a:p>
        </p:txBody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31DF69F0-06EF-4F0D-CDC1-1E11846A0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/>
          <a:lstStyle>
            <a:lvl1pPr marL="355600" indent="-355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Wingdings" panose="05000000000000000000" pitchFamily="2" charset="2"/>
              <a:buChar char=""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Las prácticas agrícolas tienen que evolucionar en una dirección más sostenible</a:t>
            </a:r>
          </a:p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Wingdings" panose="05000000000000000000" pitchFamily="2" charset="2"/>
              <a:buChar char=""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Se debe hacer efectivo el potencial de secuestro de carbono de los suelos agrícolas</a:t>
            </a:r>
          </a:p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Wingdings" panose="05000000000000000000" pitchFamily="2" charset="2"/>
              <a:buChar char=""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Las prácticas de gestión que han demostrado secuestrar carbono del suelo oscilan principalmente entre 0.1-1.0 ton C/ha·año = 0,37-3,7 ton CO</a:t>
            </a:r>
            <a:r>
              <a:rPr lang="es-ES" altLang="es-ES" sz="2000" baseline="-8000">
                <a:solidFill>
                  <a:srgbClr val="404040"/>
                </a:solidFill>
                <a:latin typeface="Cambria" panose="02040503050406030204" pitchFamily="18" charset="0"/>
              </a:rPr>
              <a:t>2/</a:t>
            </a: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ha·año</a:t>
            </a:r>
          </a:p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Wingdings" panose="05000000000000000000" pitchFamily="2" charset="2"/>
              <a:buChar char=""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Las emisiones de metano en Europa han caído un 36% comparado con los niveles de 1990. Sin embargo, esta tendencia a la baja debe acelerarse para alcanzar los objetivos de 2030 y 2050</a:t>
            </a:r>
          </a:p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Wingdings" panose="05000000000000000000" pitchFamily="2" charset="2"/>
              <a:buChar char=""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Se estima que suban las emisiones de N</a:t>
            </a:r>
            <a:r>
              <a:rPr lang="es-ES" altLang="es-ES" sz="2000" baseline="-8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O debido al aumento de temperaturas y precipitación</a:t>
            </a:r>
          </a:p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Wingdings" panose="05000000000000000000" pitchFamily="2" charset="2"/>
              <a:buChar char=""/>
            </a:pPr>
            <a:r>
              <a:rPr lang="es-ES" altLang="es-ES" sz="2000">
                <a:solidFill>
                  <a:srgbClr val="404040"/>
                </a:solidFill>
                <a:latin typeface="Cambria" panose="02040503050406030204" pitchFamily="18" charset="0"/>
              </a:rPr>
              <a:t>Las nuevas tecnologías y mejor información están permitiendo que la industria reduzca el uso de nitrógeno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30FF-1961-A034-ABB2-03AFD1C74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Emisiones</a:t>
            </a:r>
            <a:r>
              <a:rPr lang="en-US" sz="4400" dirty="0"/>
              <a:t> de GEI del Sector </a:t>
            </a:r>
            <a:r>
              <a:rPr lang="en-US" sz="4400" dirty="0" err="1"/>
              <a:t>Agrícola</a:t>
            </a:r>
            <a:endParaRPr lang="en-US" sz="4400" dirty="0"/>
          </a:p>
        </p:txBody>
      </p:sp>
      <p:graphicFrame>
        <p:nvGraphicFramePr>
          <p:cNvPr id="9" name="Θέση περιεχομένου 8">
            <a:extLst>
              <a:ext uri="{FF2B5EF4-FFF2-40B4-BE49-F238E27FC236}">
                <a16:creationId xmlns:a16="http://schemas.microsoft.com/office/drawing/2014/main" id="{FDCA9B8E-F7B9-405F-B191-2CB222BE9C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98457"/>
              </p:ext>
            </p:extLst>
          </p:nvPr>
        </p:nvGraphicFramePr>
        <p:xfrm>
          <a:off x="268735" y="1846264"/>
          <a:ext cx="7333359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C70C477-E741-44D6-8683-CCDCC63FF541}"/>
              </a:ext>
            </a:extLst>
          </p:cNvPr>
          <p:cNvSpPr txBox="1"/>
          <p:nvPr/>
        </p:nvSpPr>
        <p:spPr>
          <a:xfrm>
            <a:off x="7989069" y="1929449"/>
            <a:ext cx="384717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Tx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gasto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energético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es un gran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contribuidor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GEI,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causando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un 73,6% de las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emisiones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totales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Esto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incluye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las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emisiones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la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combustión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carburantes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fósiles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para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generar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electricidad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para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transporte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la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calefacción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procesos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industriales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Tx/>
            </a:pPr>
            <a:endParaRPr lang="en-US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Tx/>
            </a:pP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agricultura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cambio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uso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la tierra es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segundo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contribuidor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principal,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sobre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todo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debido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las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emisiones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metano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la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deforestación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otras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prácticas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gestión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del </a:t>
            </a:r>
            <a:r>
              <a:rPr lang="en-US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suelo</a:t>
            </a:r>
            <a:r>
              <a:rPr lang="en-US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defTabSz="4572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9933"/>
              </a:buClr>
              <a:buSzTx/>
              <a:buFont typeface="Wingdings" panose="05000000000000000000" pitchFamily="2" charset="2"/>
              <a:buChar char="§"/>
            </a:pPr>
            <a:endParaRPr lang="en-US" sz="16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06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4FAAAC4F-C40D-5B1C-532E-A012AD816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77975"/>
            <a:ext cx="12192000" cy="5278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8B40C601-CE14-8EDB-4071-033313E61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5075" y="742950"/>
            <a:ext cx="10641013" cy="788988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Emisiones de Gases de Efecto </a:t>
            </a:r>
            <a:b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</a:b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Invernadero (GEI) de la Agricultura 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E307ABF1-9E7F-9A67-9BF6-E70D99576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9" t="13434" r="12733" b="6883"/>
          <a:stretch>
            <a:fillRect/>
          </a:stretch>
        </p:blipFill>
        <p:spPr bwMode="auto">
          <a:xfrm>
            <a:off x="1885950" y="1671638"/>
            <a:ext cx="8104188" cy="5032375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079" t="13434" r="12733" b="68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F9C6D09E-E62C-4AE7-6B20-43B6C97B7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1463" y="1838325"/>
            <a:ext cx="1503362" cy="7318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solidFill>
                  <a:srgbClr val="3DB173"/>
                </a:solidFill>
                <a:latin typeface="Calibri" panose="020F0502020204030204" pitchFamily="34" charset="0"/>
              </a:rPr>
              <a:t>Emisiones del ganado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solidFill>
                  <a:srgbClr val="3DB173"/>
                </a:solidFill>
                <a:latin typeface="Calibri" panose="020F0502020204030204" pitchFamily="34" charset="0"/>
              </a:rPr>
              <a:t>54%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71BDC581-22E8-0488-D19D-0B573F1B4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38" y="1838325"/>
            <a:ext cx="1503362" cy="7318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solidFill>
                  <a:srgbClr val="F6B104"/>
                </a:solidFill>
                <a:latin typeface="Calibri" panose="020F0502020204030204" pitchFamily="34" charset="0"/>
              </a:rPr>
              <a:t>Emisiones de los cultivos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solidFill>
                  <a:srgbClr val="F6B104"/>
                </a:solidFill>
                <a:latin typeface="Calibri" panose="020F0502020204030204" pitchFamily="34" charset="0"/>
              </a:rPr>
              <a:t>29%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3CB61D53-9F66-7DFF-6F09-C2CF11BC2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8175" y="1838325"/>
            <a:ext cx="1122363" cy="5159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solidFill>
                  <a:srgbClr val="9A9A9A"/>
                </a:solidFill>
                <a:latin typeface="Calibri" panose="020F0502020204030204" pitchFamily="34" charset="0"/>
              </a:rPr>
              <a:t>Cadena de suministro</a:t>
            </a: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0DD0CC14-9C30-B94C-3055-7FD01C0EC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963" y="3475038"/>
            <a:ext cx="1169987" cy="242887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000" b="1">
                <a:solidFill>
                  <a:srgbClr val="FFFFFF"/>
                </a:solidFill>
                <a:latin typeface="Calibri" panose="020F0502020204030204" pitchFamily="34" charset="0"/>
              </a:rPr>
              <a:t>Transporte 6%</a:t>
            </a:r>
          </a:p>
        </p:txBody>
      </p:sp>
      <p:sp>
        <p:nvSpPr>
          <p:cNvPr id="6152" name="Rectangle 8">
            <a:extLst>
              <a:ext uri="{FF2B5EF4-FFF2-40B4-BE49-F238E27FC236}">
                <a16:creationId xmlns:a16="http://schemas.microsoft.com/office/drawing/2014/main" id="{93C4BDE2-9649-C630-2710-7D75E5C09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963" y="4397375"/>
            <a:ext cx="1169987" cy="242888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000" b="1">
                <a:solidFill>
                  <a:srgbClr val="FFFFFF"/>
                </a:solidFill>
                <a:latin typeface="Calibri" panose="020F0502020204030204" pitchFamily="34" charset="0"/>
              </a:rPr>
              <a:t>Envasado 5%</a:t>
            </a:r>
          </a:p>
        </p:txBody>
      </p:sp>
      <p:sp>
        <p:nvSpPr>
          <p:cNvPr id="6153" name="Rectangle 9">
            <a:extLst>
              <a:ext uri="{FF2B5EF4-FFF2-40B4-BE49-F238E27FC236}">
                <a16:creationId xmlns:a16="http://schemas.microsoft.com/office/drawing/2014/main" id="{578AC24D-5D7E-9E11-82E3-A985A65F7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0" y="5289550"/>
            <a:ext cx="747713" cy="700088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000" b="1">
                <a:solidFill>
                  <a:srgbClr val="FFFFFF"/>
                </a:solidFill>
                <a:latin typeface="Calibri" panose="020F0502020204030204" pitchFamily="34" charset="0"/>
              </a:rPr>
              <a:t>Procesado de Alimentos 4%</a:t>
            </a:r>
          </a:p>
        </p:txBody>
      </p:sp>
      <p:sp>
        <p:nvSpPr>
          <p:cNvPr id="6154" name="Rectangle 10">
            <a:extLst>
              <a:ext uri="{FF2B5EF4-FFF2-40B4-BE49-F238E27FC236}">
                <a16:creationId xmlns:a16="http://schemas.microsoft.com/office/drawing/2014/main" id="{CE68CF15-D9EC-2B10-3B20-5861499AA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3800" y="5461000"/>
            <a:ext cx="727075" cy="501650"/>
          </a:xfrm>
          <a:prstGeom prst="rect">
            <a:avLst/>
          </a:prstGeom>
          <a:solidFill>
            <a:srgbClr val="9A9A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900" b="1">
                <a:solidFill>
                  <a:srgbClr val="FFFFFF"/>
                </a:solidFill>
                <a:latin typeface="Calibri" panose="020F0502020204030204" pitchFamily="34" charset="0"/>
              </a:rPr>
              <a:t>Mercado Minorista 3%</a:t>
            </a:r>
          </a:p>
        </p:txBody>
      </p:sp>
      <p:sp>
        <p:nvSpPr>
          <p:cNvPr id="6155" name="Rectangle 11">
            <a:extLst>
              <a:ext uri="{FF2B5EF4-FFF2-40B4-BE49-F238E27FC236}">
                <a16:creationId xmlns:a16="http://schemas.microsoft.com/office/drawing/2014/main" id="{C08BD6AB-E25D-B869-51AF-82124C41A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263" y="5178425"/>
            <a:ext cx="1755775" cy="242888"/>
          </a:xfrm>
          <a:prstGeom prst="rect">
            <a:avLst/>
          </a:prstGeom>
          <a:solidFill>
            <a:srgbClr val="2BA966"/>
          </a:solidFill>
          <a:ln w="9360" cap="flat">
            <a:solidFill>
              <a:srgbClr val="2BA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000" b="1">
                <a:solidFill>
                  <a:srgbClr val="FFFFFF"/>
                </a:solidFill>
                <a:latin typeface="Calibri" panose="020F0502020204030204" pitchFamily="34" charset="0"/>
              </a:rPr>
              <a:t>Ganado y Pesca 31%</a:t>
            </a:r>
          </a:p>
        </p:txBody>
      </p:sp>
      <p:sp>
        <p:nvSpPr>
          <p:cNvPr id="6156" name="Rectangle 12">
            <a:extLst>
              <a:ext uri="{FF2B5EF4-FFF2-40B4-BE49-F238E27FC236}">
                <a16:creationId xmlns:a16="http://schemas.microsoft.com/office/drawing/2014/main" id="{71737325-C1CE-72D1-62C8-7AE0B6E1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1238" y="5718175"/>
            <a:ext cx="2035175" cy="242888"/>
          </a:xfrm>
          <a:prstGeom prst="rect">
            <a:avLst/>
          </a:prstGeom>
          <a:solidFill>
            <a:srgbClr val="2BA966"/>
          </a:solidFill>
          <a:ln w="9360" cap="flat">
            <a:solidFill>
              <a:srgbClr val="2BA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000" b="1">
                <a:solidFill>
                  <a:srgbClr val="FFFFFF"/>
                </a:solidFill>
                <a:latin typeface="Calibri" panose="020F0502020204030204" pitchFamily="34" charset="0"/>
              </a:rPr>
              <a:t>Cultivos y Pienso 6%</a:t>
            </a:r>
          </a:p>
        </p:txBody>
      </p:sp>
      <p:sp>
        <p:nvSpPr>
          <p:cNvPr id="6157" name="Rectangle 13">
            <a:extLst>
              <a:ext uri="{FF2B5EF4-FFF2-40B4-BE49-F238E27FC236}">
                <a16:creationId xmlns:a16="http://schemas.microsoft.com/office/drawing/2014/main" id="{416FC5B2-B974-4E86-F674-BB1A32511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615" y="5407025"/>
            <a:ext cx="1046163" cy="547688"/>
          </a:xfrm>
          <a:prstGeom prst="rect">
            <a:avLst/>
          </a:prstGeom>
          <a:solidFill>
            <a:srgbClr val="2BA966"/>
          </a:solidFill>
          <a:ln w="9360" cap="flat">
            <a:solidFill>
              <a:srgbClr val="2BA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000" b="1" dirty="0">
                <a:solidFill>
                  <a:srgbClr val="FFFFFF"/>
                </a:solidFill>
                <a:latin typeface="Calibri" panose="020F0502020204030204" pitchFamily="34" charset="0"/>
              </a:rPr>
              <a:t>Uso de Terreno Para el Ganado 16%</a:t>
            </a:r>
          </a:p>
        </p:txBody>
      </p:sp>
      <p:sp>
        <p:nvSpPr>
          <p:cNvPr id="6158" name="Rectangle 14">
            <a:extLst>
              <a:ext uri="{FF2B5EF4-FFF2-40B4-BE49-F238E27FC236}">
                <a16:creationId xmlns:a16="http://schemas.microsoft.com/office/drawing/2014/main" id="{6A2C3CC7-3903-ED44-5F3A-27A34E02A9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86313"/>
            <a:ext cx="1779588" cy="242887"/>
          </a:xfrm>
          <a:prstGeom prst="rect">
            <a:avLst/>
          </a:prstGeom>
          <a:solidFill>
            <a:srgbClr val="F6B10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000" b="1">
                <a:solidFill>
                  <a:srgbClr val="FFFFFF"/>
                </a:solidFill>
                <a:latin typeface="Calibri" panose="020F0502020204030204" pitchFamily="34" charset="0"/>
              </a:rPr>
              <a:t>Producción de Alimentos</a:t>
            </a:r>
          </a:p>
        </p:txBody>
      </p:sp>
      <p:sp>
        <p:nvSpPr>
          <p:cNvPr id="6159" name="Rectangle 15">
            <a:extLst>
              <a:ext uri="{FF2B5EF4-FFF2-40B4-BE49-F238E27FC236}">
                <a16:creationId xmlns:a16="http://schemas.microsoft.com/office/drawing/2014/main" id="{F9B129B6-AC82-9DFB-D808-49F10865D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775" y="5553992"/>
            <a:ext cx="2025650" cy="395288"/>
          </a:xfrm>
          <a:prstGeom prst="rect">
            <a:avLst/>
          </a:prstGeom>
          <a:solidFill>
            <a:srgbClr val="F6B104"/>
          </a:solidFill>
          <a:ln w="9360" cap="flat">
            <a:solidFill>
              <a:srgbClr val="FBBA1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000" b="1">
                <a:solidFill>
                  <a:srgbClr val="FFFFFF"/>
                </a:solidFill>
                <a:latin typeface="Calibri" panose="020F0502020204030204" pitchFamily="34" charset="0"/>
              </a:rPr>
              <a:t>Terreno Usado Para Alimentos 21%</a:t>
            </a:r>
          </a:p>
        </p:txBody>
      </p:sp>
      <p:sp>
        <p:nvSpPr>
          <p:cNvPr id="6160" name="Rectangle 16">
            <a:extLst>
              <a:ext uri="{FF2B5EF4-FFF2-40B4-BE49-F238E27FC236}">
                <a16:creationId xmlns:a16="http://schemas.microsoft.com/office/drawing/2014/main" id="{AFD2D4DC-E189-7702-E0BA-82D759544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475" y="6338888"/>
            <a:ext cx="3897313" cy="3032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latin typeface="Calibri" panose="020F0502020204030204" pitchFamily="34" charset="0"/>
              </a:rPr>
              <a:t>del total viene de la producción de alimentos</a:t>
            </a:r>
          </a:p>
        </p:txBody>
      </p:sp>
      <p:sp>
        <p:nvSpPr>
          <p:cNvPr id="6161" name="Rectangle 17">
            <a:extLst>
              <a:ext uri="{FF2B5EF4-FFF2-40B4-BE49-F238E27FC236}">
                <a16:creationId xmlns:a16="http://schemas.microsoft.com/office/drawing/2014/main" id="{8FE8D45E-6F97-A0FA-C1E1-3DA26B1E8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7850" y="5435600"/>
            <a:ext cx="179388" cy="53975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006591EC-C27C-0FE0-3693-2F28012E2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39528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Emisiones Agrícolas por país en 2020 </a:t>
            </a:r>
            <a:b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</a:b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(millones de toneladas)</a:t>
            </a:r>
          </a:p>
        </p:txBody>
      </p:sp>
      <p:graphicFrame>
        <p:nvGraphicFramePr>
          <p:cNvPr id="7170" name="Object 2">
            <a:extLst>
              <a:ext uri="{FF2B5EF4-FFF2-40B4-BE49-F238E27FC236}">
                <a16:creationId xmlns:a16="http://schemas.microsoft.com/office/drawing/2014/main" id="{C9A38D61-3183-716B-24F1-75447EF2CF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6963" y="1846263"/>
          <a:ext cx="10058400" cy="402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4" imgW="10058400" imgH="4022640" progId="">
                  <p:embed/>
                </p:oleObj>
              </mc:Choice>
              <mc:Fallback>
                <p:oleObj r:id="rId4" imgW="10058400" imgH="402264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6963" y="1846263"/>
                        <a:ext cx="10058400" cy="40227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41ED3015-47DD-5AC9-2511-D8FC02ABE4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9188" y="1009650"/>
            <a:ext cx="10641012" cy="788988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Emisiones Netas de Gases de Efecto Invernadero de la Agricultura </a:t>
            </a:r>
            <a:b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</a:b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en la UE desde 1990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EAFB65A-EC9C-1026-019E-DE1BFE507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4" t="23061" r="19453" b="25287"/>
          <a:stretch>
            <a:fillRect/>
          </a:stretch>
        </p:blipFill>
        <p:spPr bwMode="auto">
          <a:xfrm>
            <a:off x="2574925" y="1912938"/>
            <a:ext cx="6754813" cy="425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4474" t="23061" r="19453" b="252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3">
            <a:extLst>
              <a:ext uri="{FF2B5EF4-FFF2-40B4-BE49-F238E27FC236}">
                <a16:creationId xmlns:a16="http://schemas.microsoft.com/office/drawing/2014/main" id="{82E676CC-FC84-FAB5-DF33-195BBEAAC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1997075"/>
            <a:ext cx="2879725" cy="27305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200">
                <a:latin typeface="Calibri" panose="020F0502020204030204" pitchFamily="34" charset="0"/>
              </a:rPr>
              <a:t>Equivalente de CO</a:t>
            </a:r>
            <a:r>
              <a:rPr lang="es-ES" altLang="es-ES" sz="1200" baseline="-8000">
                <a:latin typeface="Calibri" panose="020F0502020204030204" pitchFamily="34" charset="0"/>
              </a:rPr>
              <a:t>2</a:t>
            </a:r>
            <a:r>
              <a:rPr lang="es-ES" altLang="es-ES" sz="1200">
                <a:latin typeface="Calibri" panose="020F0502020204030204" pitchFamily="34" charset="0"/>
              </a:rPr>
              <a:t> (millones de toneladas)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0D66B679-5752-3749-0D09-C7D015422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1013" y="2444750"/>
            <a:ext cx="1614487" cy="425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100">
                <a:latin typeface="Calibri" panose="020F0502020204030204" pitchFamily="34" charset="0"/>
              </a:rPr>
              <a:t>Caída del 25% entre 1990 y 2010</a:t>
            </a:r>
          </a:p>
        </p:txBody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B5F0A256-0603-0B5A-6C37-BB548B249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6913" y="2236788"/>
            <a:ext cx="1068387" cy="425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100">
                <a:latin typeface="Calibri" panose="020F0502020204030204" pitchFamily="34" charset="0"/>
              </a:rPr>
              <a:t>Emisiones agrícolas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6608F470-2B1C-34DA-4201-15153B670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0088" y="5356225"/>
            <a:ext cx="3054350" cy="817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900">
                <a:latin typeface="Calibri" panose="020F0502020204030204" pitchFamily="34" charset="0"/>
              </a:rPr>
              <a:t>Emisiones por la digestión de alimentos del ganado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es-ES" altLang="es-ES" sz="1000">
              <a:latin typeface="Calibri" panose="020F0502020204030204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900">
                <a:latin typeface="Calibri" panose="020F0502020204030204" pitchFamily="34" charset="0"/>
              </a:rPr>
              <a:t>Emisiones de los nutrientes en el suelo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es-ES" altLang="es-ES" sz="1000">
              <a:latin typeface="Calibri" panose="020F0502020204030204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900">
                <a:latin typeface="Calibri" panose="020F0502020204030204" pitchFamily="34" charset="0"/>
              </a:rPr>
              <a:t>Otras emisiones agrícolas</a:t>
            </a:r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0051535D-BAC0-EBB1-1CD5-B6CAC020F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288" y="5446713"/>
            <a:ext cx="3054350" cy="5524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000">
                <a:latin typeface="Calibri" panose="020F0502020204030204" pitchFamily="34" charset="0"/>
              </a:rPr>
              <a:t>Emisiones por almacenar estiércol</a:t>
            </a: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endParaRPr lang="es-ES" altLang="es-ES" sz="1000">
              <a:latin typeface="Calibri" panose="020F0502020204030204" pitchFamily="34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000">
                <a:latin typeface="Calibri" panose="020F0502020204030204" pitchFamily="34" charset="0"/>
              </a:rPr>
              <a:t>Emisiones netas de cultivos y praderas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5C72B70A-E7D3-1AFA-E133-EBBBC897C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9338" y="596900"/>
            <a:ext cx="10641012" cy="788988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38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GEI de la Agricultura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4045107-ADC9-7790-2352-8794A3BA1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29675" r="12306" b="22998"/>
          <a:stretch>
            <a:fillRect/>
          </a:stretch>
        </p:blipFill>
        <p:spPr bwMode="auto">
          <a:xfrm>
            <a:off x="2595563" y="1797050"/>
            <a:ext cx="673100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6897" t="29675" r="12306" b="229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EDF3902C-6A97-552F-0EC0-E10261DB5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0" y="2501900"/>
            <a:ext cx="3108325" cy="1504950"/>
          </a:xfrm>
          <a:prstGeom prst="rect">
            <a:avLst/>
          </a:prstGeom>
          <a:noFill/>
          <a:ln w="15840" cap="flat">
            <a:solidFill>
              <a:srgbClr val="24A66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857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s-ES" altLang="es-ES" b="1" i="1" u="sng">
                <a:solidFill>
                  <a:srgbClr val="37A76F"/>
                </a:solidFill>
                <a:latin typeface="Calibri" panose="020F0502020204030204" pitchFamily="34" charset="0"/>
              </a:rPr>
              <a:t>Metano (CH</a:t>
            </a:r>
            <a:r>
              <a:rPr lang="es-ES" altLang="es-ES" b="1" i="1" u="sng" baseline="-25000">
                <a:solidFill>
                  <a:srgbClr val="37A76F"/>
                </a:solidFill>
                <a:latin typeface="Calibri" panose="020F0502020204030204" pitchFamily="34" charset="0"/>
              </a:rPr>
              <a:t>4</a:t>
            </a:r>
            <a:r>
              <a:rPr lang="es-ES" altLang="es-ES" b="1" i="1" u="sng">
                <a:solidFill>
                  <a:srgbClr val="37A76F"/>
                </a:solidFill>
                <a:latin typeface="Calibri" panose="020F0502020204030204" pitchFamily="34" charset="0"/>
              </a:rPr>
              <a:t>) sobre todo de:</a:t>
            </a:r>
          </a:p>
          <a:p>
            <a:pPr hangingPunct="1">
              <a:lnSpc>
                <a:spcPct val="100000"/>
              </a:lnSpc>
              <a:buClr>
                <a:srgbClr val="37A76F"/>
              </a:buClr>
              <a:buFont typeface="StarSymbol" charset="0"/>
              <a:buChar char="-"/>
            </a:pPr>
            <a:r>
              <a:rPr lang="es-ES" altLang="es-ES" b="1">
                <a:solidFill>
                  <a:srgbClr val="37A76F"/>
                </a:solidFill>
                <a:latin typeface="Calibri" panose="020F0502020204030204" pitchFamily="34" charset="0"/>
              </a:rPr>
              <a:t>Digestión del pienso de ganado y ovejas</a:t>
            </a:r>
          </a:p>
          <a:p>
            <a:pPr hangingPunct="1">
              <a:lnSpc>
                <a:spcPct val="100000"/>
              </a:lnSpc>
              <a:buClr>
                <a:srgbClr val="37A76F"/>
              </a:buClr>
              <a:buFont typeface="StarSymbol" charset="0"/>
              <a:buChar char="-"/>
            </a:pPr>
            <a:r>
              <a:rPr lang="es-ES" altLang="es-ES" b="1">
                <a:solidFill>
                  <a:srgbClr val="37A76F"/>
                </a:solidFill>
                <a:latin typeface="Calibri" panose="020F0502020204030204" pitchFamily="34" charset="0"/>
              </a:rPr>
              <a:t>Almacenamiento del estiércol de vacas y cerdos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56AFC67A-C603-C122-F4B3-C7FEC0958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5900" y="2085975"/>
            <a:ext cx="2878138" cy="2054225"/>
          </a:xfrm>
          <a:prstGeom prst="rect">
            <a:avLst/>
          </a:prstGeom>
          <a:solidFill>
            <a:srgbClr val="FFFFFF"/>
          </a:solidFill>
          <a:ln w="15840" cap="flat">
            <a:solidFill>
              <a:srgbClr val="7030A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857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b="1" i="1" u="sng">
                <a:solidFill>
                  <a:srgbClr val="7030A0"/>
                </a:solidFill>
                <a:latin typeface="Cambria" panose="02040503050406030204" pitchFamily="18" charset="0"/>
              </a:rPr>
              <a:t>Dióxido de carbono (CO</a:t>
            </a:r>
            <a:r>
              <a:rPr lang="es-ES" altLang="es-ES" b="1" i="1" u="sng" baseline="-25000">
                <a:solidFill>
                  <a:srgbClr val="7030A0"/>
                </a:solidFill>
                <a:latin typeface="Cambria" panose="02040503050406030204" pitchFamily="18" charset="0"/>
              </a:rPr>
              <a:t>2</a:t>
            </a:r>
            <a:r>
              <a:rPr lang="es-ES" altLang="es-ES" b="1" i="1" u="sng">
                <a:solidFill>
                  <a:srgbClr val="7030A0"/>
                </a:solidFill>
                <a:latin typeface="Cambria" panose="02040503050406030204" pitchFamily="18" charset="0"/>
              </a:rPr>
              <a:t>) sobre todo de:</a:t>
            </a:r>
          </a:p>
          <a:p>
            <a:pPr algn="just" hangingPunct="1">
              <a:lnSpc>
                <a:spcPct val="100000"/>
              </a:lnSpc>
              <a:buClr>
                <a:srgbClr val="7030A0"/>
              </a:buClr>
              <a:buFont typeface="StarSymbol" charset="0"/>
              <a:buChar char="-"/>
            </a:pPr>
            <a:r>
              <a:rPr lang="es-ES" altLang="es-ES" b="1">
                <a:solidFill>
                  <a:srgbClr val="7030A0"/>
                </a:solidFill>
                <a:latin typeface="Cambria" panose="02040503050406030204" pitchFamily="18" charset="0"/>
              </a:rPr>
              <a:t>Plantar en suelos orgánicos drenados</a:t>
            </a:r>
          </a:p>
          <a:p>
            <a:pPr algn="just" hangingPunct="1">
              <a:lnSpc>
                <a:spcPct val="100000"/>
              </a:lnSpc>
              <a:buClr>
                <a:srgbClr val="7030A0"/>
              </a:buClr>
              <a:buFont typeface="StarSymbol" charset="0"/>
              <a:buChar char="-"/>
            </a:pPr>
            <a:r>
              <a:rPr lang="es-ES" altLang="es-ES" b="1">
                <a:solidFill>
                  <a:srgbClr val="7030A0"/>
                </a:solidFill>
                <a:latin typeface="Cambria" panose="02040503050406030204" pitchFamily="18" charset="0"/>
              </a:rPr>
              <a:t>Secuestro de carbono en prados y campos de cultivo</a:t>
            </a: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648B9913-A38D-80A6-B209-31959E50C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4864100"/>
            <a:ext cx="4951413" cy="1230313"/>
          </a:xfrm>
          <a:prstGeom prst="rect">
            <a:avLst/>
          </a:prstGeom>
          <a:solidFill>
            <a:srgbClr val="FFFFFF"/>
          </a:solidFill>
          <a:ln w="15840" cap="flat">
            <a:solidFill>
              <a:srgbClr val="4EB3C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marL="2857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b="1" i="1" u="sng">
                <a:solidFill>
                  <a:srgbClr val="066EA0"/>
                </a:solidFill>
                <a:latin typeface="Cambria" panose="02040503050406030204" pitchFamily="18" charset="0"/>
              </a:rPr>
              <a:t>Óxido nitroso (N</a:t>
            </a:r>
            <a:r>
              <a:rPr lang="es-ES" altLang="es-ES" b="1" i="1" u="sng" baseline="-25000">
                <a:solidFill>
                  <a:srgbClr val="066EA0"/>
                </a:solidFill>
                <a:latin typeface="Cambria" panose="02040503050406030204" pitchFamily="18" charset="0"/>
              </a:rPr>
              <a:t>2</a:t>
            </a:r>
            <a:r>
              <a:rPr lang="es-ES" altLang="es-ES" b="1" i="1" u="sng">
                <a:solidFill>
                  <a:srgbClr val="066EA0"/>
                </a:solidFill>
                <a:latin typeface="Cambria" panose="02040503050406030204" pitchFamily="18" charset="0"/>
              </a:rPr>
              <a:t>0) sobre todo de:</a:t>
            </a:r>
          </a:p>
          <a:p>
            <a:pPr algn="just" hangingPunct="1">
              <a:lnSpc>
                <a:spcPct val="100000"/>
              </a:lnSpc>
              <a:buClr>
                <a:srgbClr val="066EA0"/>
              </a:buClr>
              <a:buFont typeface="StarSymbol" charset="0"/>
              <a:buChar char="-"/>
            </a:pPr>
            <a:r>
              <a:rPr lang="es-ES" altLang="es-ES" b="1">
                <a:solidFill>
                  <a:srgbClr val="066EA0"/>
                </a:solidFill>
                <a:latin typeface="Cambria" panose="02040503050406030204" pitchFamily="18" charset="0"/>
              </a:rPr>
              <a:t>Usar fertilizantes químicos</a:t>
            </a:r>
          </a:p>
          <a:p>
            <a:pPr algn="just" hangingPunct="1">
              <a:lnSpc>
                <a:spcPct val="100000"/>
              </a:lnSpc>
              <a:buClr>
                <a:srgbClr val="066EA0"/>
              </a:buClr>
              <a:buFont typeface="StarSymbol" charset="0"/>
              <a:buChar char="-"/>
            </a:pPr>
            <a:r>
              <a:rPr lang="es-ES" altLang="es-ES" b="1">
                <a:solidFill>
                  <a:srgbClr val="066EA0"/>
                </a:solidFill>
                <a:latin typeface="Cambria" panose="02040503050406030204" pitchFamily="18" charset="0"/>
              </a:rPr>
              <a:t>Estiércol usado por agricultores o depositado por el ganado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5E43DE65-F853-4EAF-945F-F4C643723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050" y="2085975"/>
            <a:ext cx="1250950" cy="5191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solidFill>
                  <a:srgbClr val="9ACCA4"/>
                </a:solidFill>
                <a:latin typeface="Calibri" panose="020F0502020204030204" pitchFamily="34" charset="0"/>
              </a:rPr>
              <a:t>Ganado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solidFill>
                  <a:srgbClr val="9ACCA4"/>
                </a:solidFill>
                <a:latin typeface="Calibri" panose="020F0502020204030204" pitchFamily="34" charset="0"/>
              </a:rPr>
              <a:t>50%</a:t>
            </a:r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11AF91EA-3E6D-7A30-F50D-2E1EA2E72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5563" y="2133600"/>
            <a:ext cx="1544637" cy="731838"/>
          </a:xfrm>
          <a:prstGeom prst="rect">
            <a:avLst/>
          </a:prstGeom>
          <a:solidFill>
            <a:srgbClr val="E6F4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solidFill>
                  <a:srgbClr val="25BAE2"/>
                </a:solidFill>
                <a:latin typeface="Calibri" panose="020F0502020204030204" pitchFamily="34" charset="0"/>
              </a:rPr>
              <a:t>Nutrientes del suelo y otros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solidFill>
                  <a:srgbClr val="25BAE2"/>
                </a:solidFill>
                <a:latin typeface="Calibri" panose="020F0502020204030204" pitchFamily="34" charset="0"/>
              </a:rPr>
              <a:t>36%</a:t>
            </a:r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49F0FF9C-713F-142D-0CAC-BFA05B77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3900" y="2393950"/>
            <a:ext cx="1716088" cy="731838"/>
          </a:xfrm>
          <a:prstGeom prst="rect">
            <a:avLst/>
          </a:prstGeom>
          <a:solidFill>
            <a:srgbClr val="E6F4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solidFill>
                  <a:srgbClr val="9A347A"/>
                </a:solidFill>
                <a:latin typeface="Calibri" panose="020F0502020204030204" pitchFamily="34" charset="0"/>
              </a:rPr>
              <a:t>Cambio de uso del suelo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s-ES" altLang="es-ES" sz="1400" b="1">
                <a:solidFill>
                  <a:srgbClr val="9A347A"/>
                </a:solidFill>
                <a:latin typeface="Calibri" panose="020F0502020204030204" pitchFamily="34" charset="0"/>
              </a:rPr>
              <a:t>14%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06730449-8C53-1E33-530F-094FE69DF3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Emisiones de GEI en la agricultura</a:t>
            </a:r>
          </a:p>
        </p:txBody>
      </p:sp>
      <p:graphicFrame>
        <p:nvGraphicFramePr>
          <p:cNvPr id="10242" name="Object 2">
            <a:extLst>
              <a:ext uri="{FF2B5EF4-FFF2-40B4-BE49-F238E27FC236}">
                <a16:creationId xmlns:a16="http://schemas.microsoft.com/office/drawing/2014/main" id="{C9F43107-C0BC-E85F-240E-225459E971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4825" y="2014538"/>
          <a:ext cx="8751888" cy="376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4" imgW="8751960" imgH="3766320" progId="">
                  <p:embed/>
                </p:oleObj>
              </mc:Choice>
              <mc:Fallback>
                <p:oleObj r:id="rId4" imgW="8751960" imgH="37663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5" y="2014538"/>
                        <a:ext cx="8751888" cy="37655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Rectangle 3">
            <a:extLst>
              <a:ext uri="{FF2B5EF4-FFF2-40B4-BE49-F238E27FC236}">
                <a16:creationId xmlns:a16="http://schemas.microsoft.com/office/drawing/2014/main" id="{5C9209C9-273A-5264-ED97-3A453BA1E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5472113"/>
            <a:ext cx="1619250" cy="271462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5C02D31E-F862-DC57-25C5-C036C04B1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5435600"/>
            <a:ext cx="159385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s-ES" altLang="es-ES"/>
              <a:t>Metano (CH</a:t>
            </a:r>
            <a:r>
              <a:rPr lang="es-ES" altLang="es-ES" baseline="-8000"/>
              <a:t>4</a:t>
            </a:r>
            <a:r>
              <a:rPr lang="es-ES" altLang="es-ES"/>
              <a:t>)</a:t>
            </a:r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7D1E0A57-F2DF-7A84-2AC5-07562DD4A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5435600"/>
            <a:ext cx="2160587" cy="379413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6" name="Text Box 6">
            <a:extLst>
              <a:ext uri="{FF2B5EF4-FFF2-40B4-BE49-F238E27FC236}">
                <a16:creationId xmlns:a16="http://schemas.microsoft.com/office/drawing/2014/main" id="{AAC53F2D-35E2-EE8C-8488-97F6D7C23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422900"/>
            <a:ext cx="23399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s-ES" altLang="es-ES"/>
              <a:t>Óxido Nitroso (N</a:t>
            </a:r>
            <a:r>
              <a:rPr lang="es-ES" altLang="es-ES" baseline="-8000"/>
              <a:t>2</a:t>
            </a:r>
            <a:r>
              <a:rPr lang="es-ES" altLang="es-ES"/>
              <a:t>O)</a:t>
            </a:r>
          </a:p>
        </p:txBody>
      </p:sp>
      <p:sp>
        <p:nvSpPr>
          <p:cNvPr id="10247" name="Rectangle 7">
            <a:extLst>
              <a:ext uri="{FF2B5EF4-FFF2-40B4-BE49-F238E27FC236}">
                <a16:creationId xmlns:a16="http://schemas.microsoft.com/office/drawing/2014/main" id="{C140E617-750B-FA17-3C71-86799FD46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5419725"/>
            <a:ext cx="2268538" cy="360363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0248" name="Text Box 8">
            <a:extLst>
              <a:ext uri="{FF2B5EF4-FFF2-40B4-BE49-F238E27FC236}">
                <a16:creationId xmlns:a16="http://schemas.microsoft.com/office/drawing/2014/main" id="{BD29CA04-3818-1322-A86F-D6DC507F6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388" y="5435600"/>
            <a:ext cx="28543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es-ES" altLang="es-ES"/>
              <a:t>Dióxido de Carbono (CO</a:t>
            </a:r>
            <a:r>
              <a:rPr lang="es-ES" altLang="es-ES" baseline="-8000"/>
              <a:t>2</a:t>
            </a:r>
            <a:r>
              <a:rPr lang="es-ES" altLang="es-ES"/>
              <a:t>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73E48063-A1C7-7642-DFF7-C5CCB78A37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Dióxido de Carbono (CO</a:t>
            </a:r>
            <a:r>
              <a:rPr lang="es-ES" altLang="es-ES" sz="4400" baseline="-25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62EC76DC-0EA0-B4E9-2BC5-B06006473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846263"/>
            <a:ext cx="10058400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rIns="0"/>
          <a:lstStyle>
            <a:lvl1pPr marL="92075" indent="-92075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Calibri" panose="020F0502020204030204" pitchFamily="34" charset="0"/>
              <a:buChar char=" "/>
            </a:pPr>
            <a:r>
              <a:rPr lang="es-ES" altLang="es-ES" sz="2800">
                <a:solidFill>
                  <a:srgbClr val="404040"/>
                </a:solidFill>
                <a:latin typeface="Cambria" panose="02040503050406030204" pitchFamily="18" charset="0"/>
              </a:rPr>
              <a:t>Los árboles, el pasto y los cultivos absorben el dióxido de carbono a través de la fotosíntesis y se convierte en otros compuestos complejos de carbono y oxígeno. </a:t>
            </a:r>
          </a:p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Tx/>
              <a:buFontTx/>
              <a:buNone/>
            </a:pPr>
            <a:endParaRPr lang="es-ES" altLang="es-ES" sz="2800">
              <a:solidFill>
                <a:srgbClr val="404040"/>
              </a:solidFill>
              <a:latin typeface="Cambria" panose="02040503050406030204" pitchFamily="18" charset="0"/>
            </a:endParaRPr>
          </a:p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>
                <a:srgbClr val="99CB38"/>
              </a:buClr>
              <a:buFont typeface="Calibri" panose="020F0502020204030204" pitchFamily="34" charset="0"/>
              <a:buChar char=" "/>
            </a:pPr>
            <a:r>
              <a:rPr lang="es-ES" altLang="es-ES" sz="2800">
                <a:solidFill>
                  <a:srgbClr val="404040"/>
                </a:solidFill>
                <a:latin typeface="Cambria" panose="02040503050406030204" pitchFamily="18" charset="0"/>
              </a:rPr>
              <a:t>Las prácticas agrícolas no sostenibles hacen que la agricultura sea una fuente de emisiones de CO</a:t>
            </a:r>
            <a:r>
              <a:rPr lang="es-ES" altLang="es-ES" sz="2800" baseline="-25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2800">
                <a:solidFill>
                  <a:srgbClr val="404040"/>
                </a:solidFill>
                <a:latin typeface="Cambria" panose="02040503050406030204" pitchFamily="18" charset="0"/>
              </a:rPr>
              <a:t> principalmente por la liberación del carbono almacenado en suelos y vegetación. </a:t>
            </a:r>
          </a:p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Tx/>
              <a:buFontTx/>
              <a:buNone/>
            </a:pPr>
            <a:endParaRPr lang="es-ES" altLang="es-ES" sz="2800">
              <a:solidFill>
                <a:srgbClr val="404040"/>
              </a:solidFill>
              <a:latin typeface="Cambria" panose="02040503050406030204" pitchFamily="18" charset="0"/>
            </a:endParaRPr>
          </a:p>
          <a:p>
            <a:pPr algn="just" hangingPunct="1">
              <a:lnSpc>
                <a:spcPct val="90000"/>
              </a:lnSpc>
              <a:spcBef>
                <a:spcPts val="1225"/>
              </a:spcBef>
              <a:spcAft>
                <a:spcPts val="225"/>
              </a:spcAft>
              <a:buClrTx/>
              <a:buFontTx/>
              <a:buNone/>
            </a:pPr>
            <a:endParaRPr lang="es-ES" altLang="es-ES" sz="2800">
              <a:solidFill>
                <a:srgbClr val="40404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A6D023AA-3792-C3C6-CF98-6708F55612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6963" y="287338"/>
            <a:ext cx="10058400" cy="1450975"/>
          </a:xfrm>
          <a:ln/>
        </p:spPr>
        <p:txBody>
          <a:bodyPr/>
          <a:lstStyle/>
          <a:p>
            <a:pPr algn="ctr">
              <a:lnSpc>
                <a:spcPct val="85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Fuentes de CO</a:t>
            </a:r>
            <a:r>
              <a:rPr lang="es-ES" altLang="es-ES" sz="4400" baseline="-25000">
                <a:solidFill>
                  <a:srgbClr val="404040"/>
                </a:solidFill>
                <a:latin typeface="Cambria" panose="02040503050406030204" pitchFamily="18" charset="0"/>
              </a:rPr>
              <a:t>2</a:t>
            </a:r>
            <a:r>
              <a:rPr lang="es-ES" altLang="es-ES" sz="4400">
                <a:solidFill>
                  <a:srgbClr val="404040"/>
                </a:solidFill>
                <a:latin typeface="Cambria" panose="02040503050406030204" pitchFamily="18" charset="0"/>
              </a:rPr>
              <a:t> en la Agricultura</a:t>
            </a:r>
          </a:p>
        </p:txBody>
      </p:sp>
      <p:graphicFrame>
        <p:nvGraphicFramePr>
          <p:cNvPr id="12290" name="Group 2">
            <a:extLst>
              <a:ext uri="{FF2B5EF4-FFF2-40B4-BE49-F238E27FC236}">
                <a16:creationId xmlns:a16="http://schemas.microsoft.com/office/drawing/2014/main" id="{408C0C78-0C03-FED9-F2E7-AE9F2CD1E5F8}"/>
              </a:ext>
            </a:extLst>
          </p:cNvPr>
          <p:cNvGraphicFramePr>
            <a:graphicFrameLocks noGrp="1"/>
          </p:cNvGraphicFramePr>
          <p:nvPr/>
        </p:nvGraphicFramePr>
        <p:xfrm>
          <a:off x="1096963" y="1846263"/>
          <a:ext cx="10058400" cy="4448176"/>
        </p:xfrm>
        <a:graphic>
          <a:graphicData uri="http://schemas.openxmlformats.org/drawingml/2006/table">
            <a:tbl>
              <a:tblPr/>
              <a:tblGrid>
                <a:gridCol w="2203450">
                  <a:extLst>
                    <a:ext uri="{9D8B030D-6E8A-4147-A177-3AD203B41FA5}">
                      <a16:colId xmlns:a16="http://schemas.microsoft.com/office/drawing/2014/main" val="285538515"/>
                    </a:ext>
                  </a:extLst>
                </a:gridCol>
                <a:gridCol w="2051050">
                  <a:extLst>
                    <a:ext uri="{9D8B030D-6E8A-4147-A177-3AD203B41FA5}">
                      <a16:colId xmlns:a16="http://schemas.microsoft.com/office/drawing/2014/main" val="769003369"/>
                    </a:ext>
                  </a:extLst>
                </a:gridCol>
                <a:gridCol w="1719262">
                  <a:extLst>
                    <a:ext uri="{9D8B030D-6E8A-4147-A177-3AD203B41FA5}">
                      <a16:colId xmlns:a16="http://schemas.microsoft.com/office/drawing/2014/main" val="3056207658"/>
                    </a:ext>
                  </a:extLst>
                </a:gridCol>
                <a:gridCol w="2006600">
                  <a:extLst>
                    <a:ext uri="{9D8B030D-6E8A-4147-A177-3AD203B41FA5}">
                      <a16:colId xmlns:a16="http://schemas.microsoft.com/office/drawing/2014/main" val="4037785833"/>
                    </a:ext>
                  </a:extLst>
                </a:gridCol>
                <a:gridCol w="2078038">
                  <a:extLst>
                    <a:ext uri="{9D8B030D-6E8A-4147-A177-3AD203B41FA5}">
                      <a16:colId xmlns:a16="http://schemas.microsoft.com/office/drawing/2014/main" val="2375902674"/>
                    </a:ext>
                  </a:extLst>
                </a:gridCol>
              </a:tblGrid>
              <a:tr h="914400"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Deforestación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Residuos de los Cultivos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Drenaje de Turberas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Labranza, Encalado y Uso de Fertilizante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s-E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Uso de Energía / Quema de Combustible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B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891270"/>
                  </a:ext>
                </a:extLst>
              </a:tr>
              <a:tr h="1735138"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US" altLang="es-E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Microsoft YaHei" panose="020B0503020204020204" pitchFamily="34" charset="-122"/>
                      </a:endParaRP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E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295036"/>
                  </a:ext>
                </a:extLst>
              </a:tr>
              <a:tr h="1798638"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Se eliminan los árboles y la vegetación que almacenan carbono, liberando el carbono almacenado en la biomasa y suelos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La quema de residuos de cultivos o su descomposición por microorganismos del suelo libera CO</a:t>
                      </a:r>
                      <a:r>
                        <a:rPr kumimoji="0" lang="en-US" altLang="es-E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kumimoji="0" lang="en-U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 como subproducto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Drenar turberas expone al suelo con turba a oxígeno, fomentando la descomposición de materia orgánica que libera CO</a:t>
                      </a:r>
                      <a:r>
                        <a:rPr kumimoji="0" lang="en-US" altLang="es-ES" sz="1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2</a:t>
                      </a:r>
                      <a:r>
                        <a:rPr kumimoji="0" lang="en-U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La perturbación del suelo y el uso de cal o ciertos fertilizantes pueden afectar al ciclo del carbón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75000"/>
                        </a:lnSpc>
                        <a:spcBef>
                          <a:spcPts val="143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lnSpc>
                          <a:spcPct val="75000"/>
                        </a:lnSpc>
                        <a:spcBef>
                          <a:spcPts val="115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lnSpc>
                          <a:spcPct val="75000"/>
                        </a:lnSpc>
                        <a:spcBef>
                          <a:spcPts val="875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lnSpc>
                          <a:spcPct val="75000"/>
                        </a:lnSpc>
                        <a:spcBef>
                          <a:spcPts val="588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120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lnSpc>
                          <a:spcPct val="75000"/>
                        </a:lnSpc>
                        <a:spcBef>
                          <a:spcPts val="3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>
                        <a:lnSpc>
                          <a:spcPct val="75000"/>
                        </a:lnSpc>
                        <a:spcBef>
                          <a:spcPts val="300"/>
                        </a:spcBef>
                        <a:spcAft>
                          <a:spcPts val="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6000"/>
                        </a:lnSpc>
                        <a:spcBef>
                          <a:spcPts val="25"/>
                        </a:spcBef>
                        <a:spcAft>
                          <a:spcPts val="2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s-ES" alt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Microsoft YaHei" panose="020B0503020204020204" pitchFamily="34" charset="-122"/>
                        </a:rPr>
                        <a:t>Tareas como el riego, manejar maquinaria, calentar, enfriar y producir fertilizantes y pesticidas requiere energía en forma de electricidad o la quema de combustible </a:t>
                      </a:r>
                    </a:p>
                  </a:txBody>
                  <a:tcPr horzOverflow="overflow">
                    <a:lnL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760017"/>
                  </a:ext>
                </a:extLst>
              </a:tr>
            </a:tbl>
          </a:graphicData>
        </a:graphic>
      </p:graphicFrame>
      <p:pic>
        <p:nvPicPr>
          <p:cNvPr id="12344" name="Picture 56">
            <a:extLst>
              <a:ext uri="{FF2B5EF4-FFF2-40B4-BE49-F238E27FC236}">
                <a16:creationId xmlns:a16="http://schemas.microsoft.com/office/drawing/2014/main" id="{3EECEA1A-375C-A943-F6F1-BB2120FC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9" r="12721"/>
          <a:stretch>
            <a:fillRect/>
          </a:stretch>
        </p:blipFill>
        <p:spPr bwMode="auto">
          <a:xfrm>
            <a:off x="1343025" y="2841625"/>
            <a:ext cx="1722438" cy="1343025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5199" r="1272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45" name="Picture 57">
            <a:extLst>
              <a:ext uri="{FF2B5EF4-FFF2-40B4-BE49-F238E27FC236}">
                <a16:creationId xmlns:a16="http://schemas.microsoft.com/office/drawing/2014/main" id="{CC07B3C0-5773-403E-58E4-72E3D837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r="21564" b="8771"/>
          <a:stretch>
            <a:fillRect/>
          </a:stretch>
        </p:blipFill>
        <p:spPr bwMode="auto">
          <a:xfrm>
            <a:off x="3516313" y="2841625"/>
            <a:ext cx="1763712" cy="1374775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078" r="21564" b="87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46" name="Picture 58">
            <a:extLst>
              <a:ext uri="{FF2B5EF4-FFF2-40B4-BE49-F238E27FC236}">
                <a16:creationId xmlns:a16="http://schemas.microsoft.com/office/drawing/2014/main" id="{CAC83B88-9AC5-B2A9-0C78-EF6B94BF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0" t="9494" r="22453" b="2609"/>
          <a:stretch>
            <a:fillRect/>
          </a:stretch>
        </p:blipFill>
        <p:spPr bwMode="auto">
          <a:xfrm>
            <a:off x="5448300" y="2938463"/>
            <a:ext cx="1547813" cy="1301750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700" t="9494" r="22453" b="26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47" name="Picture 59">
            <a:extLst>
              <a:ext uri="{FF2B5EF4-FFF2-40B4-BE49-F238E27FC236}">
                <a16:creationId xmlns:a16="http://schemas.microsoft.com/office/drawing/2014/main" id="{C7006B17-6E28-9C18-20A0-9B8A5E5F6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r="5122"/>
          <a:stretch>
            <a:fillRect/>
          </a:stretch>
        </p:blipFill>
        <p:spPr bwMode="auto">
          <a:xfrm>
            <a:off x="7307263" y="2938463"/>
            <a:ext cx="1557337" cy="1276350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428" r="51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348" name="Picture 60">
            <a:extLst>
              <a:ext uri="{FF2B5EF4-FFF2-40B4-BE49-F238E27FC236}">
                <a16:creationId xmlns:a16="http://schemas.microsoft.com/office/drawing/2014/main" id="{6B0673AE-55AD-8676-BA76-9AA734830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/>
          <a:stretch>
            <a:fillRect/>
          </a:stretch>
        </p:blipFill>
        <p:spPr bwMode="auto">
          <a:xfrm>
            <a:off x="9313863" y="2938463"/>
            <a:ext cx="1543050" cy="1325562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2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s-E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7718</TotalTime>
  <Words>1653</Words>
  <Application>Microsoft Office PowerPoint</Application>
  <PresentationFormat>Personalizado</PresentationFormat>
  <Paragraphs>174</Paragraphs>
  <Slides>18</Slides>
  <Notes>16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0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Arial</vt:lpstr>
      <vt:lpstr>Bahnschrift SemiLight</vt:lpstr>
      <vt:lpstr>Calibri</vt:lpstr>
      <vt:lpstr>Calibri Light</vt:lpstr>
      <vt:lpstr>Cambria</vt:lpstr>
      <vt:lpstr>DejaVuSans-Bold</vt:lpstr>
      <vt:lpstr>StarSymbol</vt:lpstr>
      <vt:lpstr>Times New Roman</vt:lpstr>
      <vt:lpstr>Wingdings</vt:lpstr>
      <vt:lpstr>Tema de Office</vt:lpstr>
      <vt:lpstr>Retrospect</vt:lpstr>
      <vt:lpstr> </vt:lpstr>
      <vt:lpstr>Emisiones de GEI del Sector Agrícola</vt:lpstr>
      <vt:lpstr>Emisiones de Gases de Efecto  Invernadero (GEI) de la Agricultura </vt:lpstr>
      <vt:lpstr>Emisiones Agrícolas por país en 2020  (millones de toneladas)</vt:lpstr>
      <vt:lpstr>Emisiones Netas de Gases de Efecto Invernadero de la Agricultura  en la UE desde 1990</vt:lpstr>
      <vt:lpstr>GEI de la Agricultura</vt:lpstr>
      <vt:lpstr>Emisiones de GEI en la agricultura</vt:lpstr>
      <vt:lpstr>Dióxido de Carbono (CO2)</vt:lpstr>
      <vt:lpstr>Fuentes de CO2 en la Agricultura</vt:lpstr>
      <vt:lpstr>Prácticas para reducir emisiones de CO2</vt:lpstr>
      <vt:lpstr>Prácticas para reducir emisiones de CO2</vt:lpstr>
      <vt:lpstr>Metano (CH4)</vt:lpstr>
      <vt:lpstr>Fuentes de Metano </vt:lpstr>
      <vt:lpstr>Prácticas para reducir las emisiones de metano </vt:lpstr>
      <vt:lpstr>Óxido nitroso (N2O)</vt:lpstr>
      <vt:lpstr>Fuentes de Óxido Nitroso</vt:lpstr>
      <vt:lpstr>Prácticas para reducir  el Óxido Nitroso</vt:lpstr>
      <vt:lpstr>Tendencias Futuras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Navarro Pedreño, Jose</cp:lastModifiedBy>
  <cp:revision>71</cp:revision>
  <cp:lastPrinted>1601-01-01T00:00:00Z</cp:lastPrinted>
  <dcterms:created xsi:type="dcterms:W3CDTF">2018-11-05T13:13:47Z</dcterms:created>
  <dcterms:modified xsi:type="dcterms:W3CDTF">2024-01-23T10:59:58Z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Notes">
    <vt:r8>5</vt:r8>
  </property>
  <property fmtid="{D5CDD505-2E9C-101B-9397-08002B2CF9AE}" pid="4" name="PresentationFormat">
    <vt:lpwstr>Widescreen</vt:lpwstr>
  </property>
  <property fmtid="{D5CDD505-2E9C-101B-9397-08002B2CF9AE}" pid="5" name="Slides">
    <vt:r8>18</vt:r8>
  </property>
</Properties>
</file>